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6"/>
  </p:notesMasterIdLst>
  <p:sldIdLst>
    <p:sldId id="349" r:id="rId3"/>
    <p:sldId id="338" r:id="rId4"/>
    <p:sldId id="261" r:id="rId5"/>
    <p:sldId id="258" r:id="rId6"/>
    <p:sldId id="259" r:id="rId7"/>
    <p:sldId id="262" r:id="rId8"/>
    <p:sldId id="339" r:id="rId9"/>
    <p:sldId id="264" r:id="rId10"/>
    <p:sldId id="265" r:id="rId11"/>
    <p:sldId id="267" r:id="rId12"/>
    <p:sldId id="268" r:id="rId13"/>
    <p:sldId id="330" r:id="rId14"/>
    <p:sldId id="331" r:id="rId15"/>
    <p:sldId id="333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350" r:id="rId26"/>
    <p:sldId id="351" r:id="rId27"/>
    <p:sldId id="352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  <p:sldId id="371" r:id="rId41"/>
    <p:sldId id="372" r:id="rId42"/>
    <p:sldId id="373" r:id="rId43"/>
    <p:sldId id="341" r:id="rId44"/>
    <p:sldId id="294" r:id="rId45"/>
    <p:sldId id="295" r:id="rId46"/>
    <p:sldId id="296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48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55"/>
    <p:restoredTop sz="94732"/>
  </p:normalViewPr>
  <p:slideViewPr>
    <p:cSldViewPr snapToGrid="0">
      <p:cViewPr>
        <p:scale>
          <a:sx n="103" d="100"/>
          <a:sy n="103" d="100"/>
        </p:scale>
        <p:origin x="312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858216"/>
          <c:y val="0.165906"/>
          <c:w val="0.909178"/>
          <c:h val="0.596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990-4319-8E2B-F882D482FBA5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990-4319-8E2B-F882D482F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38868752"/>
        <c:axId val="2138870800"/>
      </c:barChart>
      <c:catAx>
        <c:axId val="21388687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870800"/>
        <c:crosses val="autoZero"/>
        <c:auto val="1"/>
        <c:lblAlgn val="ctr"/>
        <c:lblOffset val="100"/>
        <c:noMultiLvlLbl val="1"/>
      </c:catAx>
      <c:valAx>
        <c:axId val="213887080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868752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40.0</c:v>
                </c:pt>
                <c:pt idx="4">
                  <c:v>12.0</c:v>
                </c:pt>
                <c:pt idx="5">
                  <c:v>70.0</c:v>
                </c:pt>
                <c:pt idx="6">
                  <c:v>30.0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235-41A5-A700-F0C1031431F4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235-41A5-A700-F0C103143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4966448"/>
        <c:axId val="-2034225344"/>
      </c:barChart>
      <c:catAx>
        <c:axId val="-203496644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4225344"/>
        <c:crosses val="autoZero"/>
        <c:auto val="1"/>
        <c:lblAlgn val="ctr"/>
        <c:lblOffset val="100"/>
        <c:noMultiLvlLbl val="1"/>
      </c:catAx>
      <c:valAx>
        <c:axId val="-203422534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4966448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87E-4E96-BBCB-D79973840566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87E-4E96-BBCB-D799738405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2135360"/>
        <c:axId val="-2062133312"/>
      </c:barChart>
      <c:catAx>
        <c:axId val="-20621353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2133312"/>
        <c:crosses val="autoZero"/>
        <c:auto val="1"/>
        <c:lblAlgn val="ctr"/>
        <c:lblOffset val="100"/>
        <c:noMultiLvlLbl val="1"/>
      </c:catAx>
      <c:valAx>
        <c:axId val="-206213331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2135360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295-46F7-8523-4F7AA2D5B4B4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295-46F7-8523-4F7AA2D5B4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3356128"/>
        <c:axId val="-2033353808"/>
      </c:barChart>
      <c:catAx>
        <c:axId val="-20333561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3353808"/>
        <c:crosses val="autoZero"/>
        <c:auto val="1"/>
        <c:lblAlgn val="ctr"/>
        <c:lblOffset val="100"/>
        <c:noMultiLvlLbl val="1"/>
      </c:catAx>
      <c:valAx>
        <c:axId val="-203335380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3356128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75E-4711-96BB-42DFB6EBFA1F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75E-4711-96BB-42DFB6EBFA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3487552"/>
        <c:axId val="-2033485504"/>
      </c:barChart>
      <c:catAx>
        <c:axId val="-2033487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3485504"/>
        <c:crosses val="autoZero"/>
        <c:auto val="1"/>
        <c:lblAlgn val="ctr"/>
        <c:lblOffset val="100"/>
        <c:noMultiLvlLbl val="1"/>
      </c:catAx>
      <c:valAx>
        <c:axId val="-203348550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3487552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27-4D67-9E16-F1C1B4EC3A0D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127-4D67-9E16-F1C1B4EC3A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120993760"/>
        <c:axId val="-2120991440"/>
      </c:barChart>
      <c:catAx>
        <c:axId val="-21209937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120991440"/>
        <c:crosses val="autoZero"/>
        <c:auto val="1"/>
        <c:lblAlgn val="ctr"/>
        <c:lblOffset val="100"/>
        <c:noMultiLvlLbl val="1"/>
      </c:catAx>
      <c:valAx>
        <c:axId val="-21209914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120993760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25C-4D99-879A-DE7101062512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25C-4D99-879A-DE71010625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2999024"/>
        <c:axId val="2139021440"/>
      </c:barChart>
      <c:catAx>
        <c:axId val="-20329990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9021440"/>
        <c:crosses val="autoZero"/>
        <c:auto val="1"/>
        <c:lblAlgn val="ctr"/>
        <c:lblOffset val="100"/>
        <c:noMultiLvlLbl val="1"/>
      </c:catAx>
      <c:valAx>
        <c:axId val="213902144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2999024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45.0</c:v>
                </c:pt>
                <c:pt idx="1">
                  <c:v>12.0</c:v>
                </c:pt>
                <c:pt idx="2">
                  <c:v>25.0</c:v>
                </c:pt>
                <c:pt idx="3">
                  <c:v>3.0</c:v>
                </c:pt>
                <c:pt idx="4">
                  <c:v>12.0</c:v>
                </c:pt>
                <c:pt idx="5">
                  <c:v>94.0</c:v>
                </c:pt>
                <c:pt idx="6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5A7-4D8C-84F5-0DF3D8434100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5A7-4D8C-84F5-0DF3D84341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2530672"/>
        <c:axId val="2138462128"/>
      </c:barChart>
      <c:catAx>
        <c:axId val="-20325306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462128"/>
        <c:crosses val="autoZero"/>
        <c:auto val="1"/>
        <c:lblAlgn val="ctr"/>
        <c:lblOffset val="100"/>
        <c:noMultiLvlLbl val="1"/>
      </c:catAx>
      <c:valAx>
        <c:axId val="213846212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2530672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98.0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6A8-46F0-9EB0-1D6A6492E4BE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6A8-46F0-9EB0-1D6A6492E4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38943152"/>
        <c:axId val="2138945472"/>
      </c:barChart>
      <c:catAx>
        <c:axId val="21389431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945472"/>
        <c:crosses val="autoZero"/>
        <c:auto val="1"/>
        <c:lblAlgn val="ctr"/>
        <c:lblOffset val="100"/>
        <c:noMultiLvlLbl val="1"/>
      </c:catAx>
      <c:valAx>
        <c:axId val="213894547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943152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670-4204-8A6B-321C7D135066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670-4204-8A6B-321C7D1350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38970816"/>
        <c:axId val="2138973136"/>
      </c:barChart>
      <c:catAx>
        <c:axId val="21389708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973136"/>
        <c:crosses val="autoZero"/>
        <c:auto val="1"/>
        <c:lblAlgn val="ctr"/>
        <c:lblOffset val="100"/>
        <c:noMultiLvlLbl val="1"/>
      </c:catAx>
      <c:valAx>
        <c:axId val="21389731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970816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40.0</c:v>
                </c:pt>
                <c:pt idx="4">
                  <c:v>12.0</c:v>
                </c:pt>
                <c:pt idx="5">
                  <c:v>70.0</c:v>
                </c:pt>
                <c:pt idx="6">
                  <c:v>30.0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41C-460A-AD5C-E3EBD727FDE8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41C-460A-AD5C-E3EBD727F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38817184"/>
        <c:axId val="2138555568"/>
      </c:barChart>
      <c:catAx>
        <c:axId val="21388171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555568"/>
        <c:crosses val="autoZero"/>
        <c:auto val="1"/>
        <c:lblAlgn val="ctr"/>
        <c:lblOffset val="100"/>
        <c:noMultiLvlLbl val="1"/>
      </c:catAx>
      <c:valAx>
        <c:axId val="213855556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817184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858216"/>
          <c:y val="0.165906"/>
          <c:w val="0.909178"/>
          <c:h val="0.596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65D-4B96-A785-7A2BA9DCED22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65D-4B96-A785-7A2BA9DCED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2822688"/>
        <c:axId val="-2033185792"/>
      </c:barChart>
      <c:catAx>
        <c:axId val="-20328226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3185792"/>
        <c:crosses val="autoZero"/>
        <c:auto val="1"/>
        <c:lblAlgn val="ctr"/>
        <c:lblOffset val="100"/>
        <c:noMultiLvlLbl val="1"/>
      </c:catAx>
      <c:valAx>
        <c:axId val="-203318579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2822688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D38-4140-86E9-2E856E8A2246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D38-4140-86E9-2E856E8A22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4558368"/>
        <c:axId val="-2034556592"/>
      </c:barChart>
      <c:catAx>
        <c:axId val="-203455836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4556592"/>
        <c:crosses val="autoZero"/>
        <c:auto val="1"/>
        <c:lblAlgn val="ctr"/>
        <c:lblOffset val="100"/>
        <c:noMultiLvlLbl val="1"/>
      </c:catAx>
      <c:valAx>
        <c:axId val="-203455659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4558368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F5B-4F0D-9907-5B7176BE9AF4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F5B-4F0D-9907-5B7176BE9A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2265280"/>
        <c:axId val="-2062263232"/>
      </c:barChart>
      <c:catAx>
        <c:axId val="-20622652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2263232"/>
        <c:crosses val="autoZero"/>
        <c:auto val="1"/>
        <c:lblAlgn val="ctr"/>
        <c:lblOffset val="100"/>
        <c:noMultiLvlLbl val="1"/>
      </c:catAx>
      <c:valAx>
        <c:axId val="-206226323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2265280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750838"/>
          <c:y val="0.327463"/>
          <c:w val="0.919916"/>
          <c:h val="0.5508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8C9-48E4-B9FD-A10813CA70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26.0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8C9-48E4-B9FD-A10813CA70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53.0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8C9-48E4-B9FD-A10813CA70F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96.0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8C9-48E4-B9FD-A10813CA70F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Sheet1!$F$2:$F$2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18C9-48E4-B9FD-A10813CA70F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Sheet1!$G$2:$G$2</c:f>
              <c:numCache>
                <c:formatCode>General</c:formatCode>
                <c:ptCount val="1"/>
                <c:pt idx="0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18C9-48E4-B9FD-A10813CA70FF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7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Sheet1!$H$2:$H$2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8C9-48E4-B9FD-A10813CA70FF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8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Sheet1!$I$2:$I$2</c:f>
              <c:numCache>
                <c:formatCode>General</c:formatCode>
                <c:ptCount val="1"/>
                <c:pt idx="0">
                  <c:v>58.0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18C9-48E4-B9FD-A10813CA70FF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9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Sheet1!$J$2:$J$2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8C9-48E4-B9FD-A10813CA70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949374496"/>
        <c:axId val="-1949466592"/>
      </c:barChart>
      <c:catAx>
        <c:axId val="-19493744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49466592"/>
        <c:crosses val="autoZero"/>
        <c:auto val="1"/>
        <c:lblAlgn val="ctr"/>
        <c:lblOffset val="100"/>
        <c:noMultiLvlLbl val="1"/>
      </c:catAx>
      <c:valAx>
        <c:axId val="-194946659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49374496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750838"/>
          <c:y val="0.327463"/>
          <c:w val="0.919916"/>
          <c:h val="0.5508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246-4AE5-9E2D-C104B43AE6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26.0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246-4AE5-9E2D-C104B43AE6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53.0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246-4AE5-9E2D-C104B43AE6F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96.0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246-4AE5-9E2D-C104B43AE6F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Sheet1!$F$2:$F$2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246-4AE5-9E2D-C104B43AE6F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Sheet1!$G$2:$G$2</c:f>
              <c:numCache>
                <c:formatCode>General</c:formatCode>
                <c:ptCount val="1"/>
                <c:pt idx="0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A246-4AE5-9E2D-C104B43AE6F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7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Sheet1!$H$2:$H$2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246-4AE5-9E2D-C104B43AE6F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8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Sheet1!$I$2:$I$2</c:f>
              <c:numCache>
                <c:formatCode>General</c:formatCode>
                <c:ptCount val="1"/>
                <c:pt idx="0">
                  <c:v>58.0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A246-4AE5-9E2D-C104B43AE6F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9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Sheet1!$J$2:$J$2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A246-4AE5-9E2D-C104B43AE6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912657776"/>
        <c:axId val="-1912656000"/>
      </c:barChart>
      <c:catAx>
        <c:axId val="-19126577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12656000"/>
        <c:crosses val="autoZero"/>
        <c:auto val="1"/>
        <c:lblAlgn val="ctr"/>
        <c:lblOffset val="100"/>
        <c:noMultiLvlLbl val="1"/>
      </c:catAx>
      <c:valAx>
        <c:axId val="-191265600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12657776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750838"/>
          <c:y val="0.327463"/>
          <c:w val="0.919916"/>
          <c:h val="0.5508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2FE-4FF1-AEFD-4BFB1FB95A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57.0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2FE-4FF1-AEFD-4BFB1FB95A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2FE-4FF1-AEFD-4BFB1FB95A3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16.0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2FE-4FF1-AEFD-4BFB1FB95A3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Sheet1!$F$2:$F$2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2FE-4FF1-AEFD-4BFB1FB95A3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Sheet1!$G$2:$G$2</c:f>
              <c:numCache>
                <c:formatCode>General</c:formatCode>
                <c:ptCount val="1"/>
                <c:pt idx="0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32FE-4FF1-AEFD-4BFB1FB95A3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7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Sheet1!$H$2:$H$2</c:f>
              <c:numCache>
                <c:formatCode>General</c:formatCode>
                <c:ptCount val="1"/>
                <c:pt idx="0">
                  <c:v>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32FE-4FF1-AEFD-4BFB1FB95A3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8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Sheet1!$I$2:$I$2</c:f>
              <c:numCache>
                <c:formatCode>General</c:formatCode>
                <c:ptCount val="1"/>
                <c:pt idx="0">
                  <c:v>58.0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32FE-4FF1-AEFD-4BFB1FB95A3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9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Sheet1!$J$2:$J$2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2FE-4FF1-AEFD-4BFB1FB95A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912718000"/>
        <c:axId val="-1912716224"/>
      </c:barChart>
      <c:catAx>
        <c:axId val="-19127180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12716224"/>
        <c:crosses val="autoZero"/>
        <c:auto val="1"/>
        <c:lblAlgn val="ctr"/>
        <c:lblOffset val="100"/>
        <c:noMultiLvlLbl val="1"/>
      </c:catAx>
      <c:valAx>
        <c:axId val="-191271622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12718000"/>
        <c:crosses val="autoZero"/>
        <c:crossBetween val="between"/>
        <c:majorUnit val="15.0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750838"/>
          <c:y val="0.327463"/>
          <c:w val="0.919916"/>
          <c:h val="0.5508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BF6-49E4-A1A7-BDEF162FCD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26.0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BF6-49E4-A1A7-BDEF162FCD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53.0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BF6-49E4-A1A7-BDEF162FCD1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14.0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FBF6-49E4-A1A7-BDEF162FCD1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Sheet1!$F$2:$F$2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BF6-49E4-A1A7-BDEF162FCD16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Sheet1!$G$2:$G$2</c:f>
              <c:numCache>
                <c:formatCode>General</c:formatCode>
                <c:ptCount val="1"/>
                <c:pt idx="0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FBF6-49E4-A1A7-BDEF162FCD16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7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Sheet1!$H$2:$H$2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FBF6-49E4-A1A7-BDEF162FCD16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8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Sheet1!$I$2:$I$2</c:f>
              <c:numCache>
                <c:formatCode>General</c:formatCode>
                <c:ptCount val="1"/>
                <c:pt idx="0">
                  <c:v>58.0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FBF6-49E4-A1A7-BDEF162FCD16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9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Sheet1!$J$2:$J$2</c:f>
              <c:numCache>
                <c:formatCode>General</c:formatCode>
                <c:ptCount val="1"/>
                <c:pt idx="0">
                  <c:v>25.0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BF6-49E4-A1A7-BDEF162FC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912765776"/>
        <c:axId val="-1912764000"/>
      </c:barChart>
      <c:catAx>
        <c:axId val="-19127657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12764000"/>
        <c:crosses val="autoZero"/>
        <c:auto val="1"/>
        <c:lblAlgn val="ctr"/>
        <c:lblOffset val="100"/>
        <c:noMultiLvlLbl val="1"/>
      </c:catAx>
      <c:valAx>
        <c:axId val="-191276400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12765776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750838"/>
          <c:y val="0.327463"/>
          <c:w val="0.919916"/>
          <c:h val="0.5508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0B0-4F7F-906A-9E14D9E01A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26.0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0B0-4F7F-906A-9E14D9E01A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53.0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0B0-4F7F-906A-9E14D9E01A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90B0-4F7F-906A-9E14D9E01A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Sheet1!$F$2:$F$2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0B0-4F7F-906A-9E14D9E01A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Sheet1!$G$2:$G$2</c:f>
              <c:numCache>
                <c:formatCode>General</c:formatCode>
                <c:ptCount val="1"/>
                <c:pt idx="0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90B0-4F7F-906A-9E14D9E01A0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7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Sheet1!$H$2:$H$2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90B0-4F7F-906A-9E14D9E01A0D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8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Sheet1!$I$2:$I$2</c:f>
              <c:numCache>
                <c:formatCode>General</c:formatCode>
                <c:ptCount val="1"/>
                <c:pt idx="0">
                  <c:v>58.0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90B0-4F7F-906A-9E14D9E01A0D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9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Sheet1!$J$2:$J$2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0B0-4F7F-906A-9E14D9E01A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1912833952"/>
        <c:axId val="-1912831184"/>
      </c:barChart>
      <c:catAx>
        <c:axId val="-19128339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12831184"/>
        <c:crosses val="autoZero"/>
        <c:auto val="1"/>
        <c:lblAlgn val="ctr"/>
        <c:lblOffset val="100"/>
        <c:noMultiLvlLbl val="1"/>
      </c:catAx>
      <c:valAx>
        <c:axId val="-191283118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1912833952"/>
        <c:crosses val="autoZero"/>
        <c:crossBetween val="between"/>
        <c:majorUnit val="15.0"/>
        <c:minorUnit val="7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750838"/>
          <c:y val="0.327463"/>
          <c:w val="0.919916"/>
          <c:h val="0.5508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62B-4D76-BC0F-5E034517B4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26.0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62B-4D76-BC0F-5E034517B4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53.0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62B-4D76-BC0F-5E034517B44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96.0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62B-4D76-BC0F-5E034517B44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Sheet1!$F$2:$F$2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62B-4D76-BC0F-5E034517B44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Sheet1!$G$2:$G$2</c:f>
              <c:numCache>
                <c:formatCode>General</c:formatCode>
                <c:ptCount val="1"/>
                <c:pt idx="0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62B-4D76-BC0F-5E034517B44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7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Sheet1!$H$2:$H$2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862B-4D76-BC0F-5E034517B447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8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Sheet1!$I$2:$I$2</c:f>
              <c:numCache>
                <c:formatCode>General</c:formatCode>
                <c:ptCount val="1"/>
                <c:pt idx="0">
                  <c:v>58.0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862B-4D76-BC0F-5E034517B447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9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Sheet1!$J$2:$J$2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62B-4D76-BC0F-5E034517B447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Sheet1!$K$2:$K$2</c:f>
              <c:numCache>
                <c:formatCode>General</c:formatCode>
                <c:ptCount val="1"/>
                <c:pt idx="0">
                  <c:v>78.0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862B-4D76-BC0F-5E034517B447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11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Sheet1!$L$2:$L$2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862B-4D76-BC0F-5E034517B447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12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Sheet1!$M$2:$M$2</c:f>
              <c:numCache>
                <c:formatCode>General</c:formatCode>
                <c:ptCount val="1"/>
                <c:pt idx="0">
                  <c:v>24.0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862B-4D76-BC0F-5E034517B447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13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Sheet1!$N$2:$N$2</c:f>
              <c:numCache>
                <c:formatCode>General</c:formatCode>
                <c:ptCount val="1"/>
                <c:pt idx="0">
                  <c:v>101.0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862B-4D76-BC0F-5E034517B447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14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Sheet1!$O$2:$O$2</c:f>
              <c:numCache>
                <c:formatCode>General</c:formatCode>
                <c:ptCount val="1"/>
                <c:pt idx="0">
                  <c:v>23.0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862B-4D76-BC0F-5E034517B447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15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Sheet1!$P$2:$P$2</c:f>
              <c:numCache>
                <c:formatCode>General</c:formatCode>
                <c:ptCount val="1"/>
                <c:pt idx="0">
                  <c:v>64.0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862B-4D76-BC0F-5E034517B447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16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Sheet1!$Q$2:$Q$2</c:f>
              <c:numCache>
                <c:formatCode>General</c:formatCode>
                <c:ptCount val="1"/>
                <c:pt idx="0">
                  <c:v>41.0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862B-4D76-BC0F-5E034517B447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17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Sheet1!$R$2:$R$2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862B-4D76-BC0F-5E034517B447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18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Sheet1!$S$2:$S$2</c:f>
              <c:numCache>
                <c:formatCode>General</c:formatCode>
                <c:ptCount val="1"/>
                <c:pt idx="0">
                  <c:v>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862B-4D76-BC0F-5E034517B447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19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Sheet1!$T$2:$T$2</c:f>
              <c:numCache>
                <c:formatCode>General</c:formatCode>
                <c:ptCount val="1"/>
                <c:pt idx="0">
                  <c:v>44.0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862B-4D76-BC0F-5E034517B447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20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Sheet1!$U$2:$U$2</c:f>
              <c:numCache>
                <c:formatCode>General</c:formatCode>
                <c:ptCount val="1"/>
                <c:pt idx="0">
                  <c:v>78.0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862B-4D76-BC0F-5E034517B4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6877264"/>
        <c:axId val="-2066875488"/>
      </c:barChart>
      <c:catAx>
        <c:axId val="-20668772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6875488"/>
        <c:crosses val="autoZero"/>
        <c:auto val="1"/>
        <c:lblAlgn val="ctr"/>
        <c:lblOffset val="100"/>
        <c:noMultiLvlLbl val="1"/>
      </c:catAx>
      <c:valAx>
        <c:axId val="-20668754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6877264"/>
        <c:crosses val="autoZero"/>
        <c:crossBetween val="between"/>
        <c:majorUnit val="27.5"/>
        <c:minorUnit val="1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750838"/>
          <c:y val="0.327463"/>
          <c:w val="0.919916"/>
          <c:h val="0.5508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AAB-4DE2-83E8-DD41780F96B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26.0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AAB-4DE2-83E8-DD41780F96B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53.0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AAB-4DE2-83E8-DD41780F96B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96.0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4AAB-4DE2-83E8-DD41780F96B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Sheet1!$F$2:$F$2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4AAB-4DE2-83E8-DD41780F96B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Sheet1!$G$2:$G$2</c:f>
              <c:numCache>
                <c:formatCode>General</c:formatCode>
                <c:ptCount val="1"/>
                <c:pt idx="0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4AAB-4DE2-83E8-DD41780F96B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7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Sheet1!$H$2:$H$2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4AAB-4DE2-83E8-DD41780F96BD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8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Sheet1!$I$2:$I$2</c:f>
              <c:numCache>
                <c:formatCode>General</c:formatCode>
                <c:ptCount val="1"/>
                <c:pt idx="0">
                  <c:v>58.0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4AAB-4DE2-83E8-DD41780F96BD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9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Sheet1!$J$2:$J$2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4AAB-4DE2-83E8-DD41780F96BD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Sheet1!$K$2:$K$2</c:f>
              <c:numCache>
                <c:formatCode>General</c:formatCode>
                <c:ptCount val="1"/>
                <c:pt idx="0">
                  <c:v>78.0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4AAB-4DE2-83E8-DD41780F96BD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11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Sheet1!$L$2:$L$2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4AAB-4DE2-83E8-DD41780F96BD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12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Sheet1!$M$2:$M$2</c:f>
              <c:numCache>
                <c:formatCode>General</c:formatCode>
                <c:ptCount val="1"/>
                <c:pt idx="0">
                  <c:v>24.0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4AAB-4DE2-83E8-DD41780F96BD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13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Sheet1!$N$2:$N$2</c:f>
              <c:numCache>
                <c:formatCode>General</c:formatCode>
                <c:ptCount val="1"/>
                <c:pt idx="0">
                  <c:v>101.0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4AAB-4DE2-83E8-DD41780F96BD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14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Sheet1!$O$2:$O$2</c:f>
              <c:numCache>
                <c:formatCode>General</c:formatCode>
                <c:ptCount val="1"/>
                <c:pt idx="0">
                  <c:v>23.0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4AAB-4DE2-83E8-DD41780F96BD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15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Sheet1!$P$2:$P$2</c:f>
              <c:numCache>
                <c:formatCode>General</c:formatCode>
                <c:ptCount val="1"/>
                <c:pt idx="0">
                  <c:v>64.0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4AAB-4DE2-83E8-DD41780F96BD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16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Sheet1!$Q$2:$Q$2</c:f>
              <c:numCache>
                <c:formatCode>General</c:formatCode>
                <c:ptCount val="1"/>
                <c:pt idx="0">
                  <c:v>41.0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4AAB-4DE2-83E8-DD41780F96BD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17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Sheet1!$R$2:$R$2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4AAB-4DE2-83E8-DD41780F96BD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18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Sheet1!$S$2:$S$2</c:f>
              <c:numCache>
                <c:formatCode>General</c:formatCode>
                <c:ptCount val="1"/>
                <c:pt idx="0">
                  <c:v>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4AAB-4DE2-83E8-DD41780F96BD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19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Sheet1!$T$2:$T$2</c:f>
              <c:numCache>
                <c:formatCode>General</c:formatCode>
                <c:ptCount val="1"/>
                <c:pt idx="0">
                  <c:v>44.0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4AAB-4DE2-83E8-DD41780F96BD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20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Sheet1!$U$2:$U$2</c:f>
              <c:numCache>
                <c:formatCode>General</c:formatCode>
                <c:ptCount val="1"/>
                <c:pt idx="0">
                  <c:v>78.0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4AAB-4DE2-83E8-DD41780F96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3386864"/>
        <c:axId val="-2033385088"/>
      </c:barChart>
      <c:catAx>
        <c:axId val="-203338686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3385088"/>
        <c:crosses val="autoZero"/>
        <c:auto val="1"/>
        <c:lblAlgn val="ctr"/>
        <c:lblOffset val="100"/>
        <c:noMultiLvlLbl val="1"/>
      </c:catAx>
      <c:valAx>
        <c:axId val="-20333850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3386864"/>
        <c:crosses val="autoZero"/>
        <c:crossBetween val="between"/>
        <c:majorUnit val="27.5"/>
        <c:minorUnit val="1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750838"/>
          <c:y val="0.327463"/>
          <c:w val="0.919916"/>
          <c:h val="0.5508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CF4-4E6F-9C6A-76EF1A5E43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26.0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CF4-4E6F-9C6A-76EF1A5E43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53.0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CF4-4E6F-9C6A-76EF1A5E43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96.0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CF4-4E6F-9C6A-76EF1A5E43F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Sheet1!$F$2:$F$2</c:f>
              <c:numCache>
                <c:formatCode>General</c:formatCode>
                <c:ptCount val="1"/>
                <c:pt idx="0">
                  <c:v>55.0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CF4-4E6F-9C6A-76EF1A5E43F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6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Sheet1!$G$2:$G$2</c:f>
              <c:numCache>
                <c:formatCode>General</c:formatCode>
                <c:ptCount val="1"/>
                <c:pt idx="0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DCF4-4E6F-9C6A-76EF1A5E43FA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7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Sheet1!$H$2:$H$2</c:f>
              <c:numCache>
                <c:formatCode>General</c:formatCode>
                <c:ptCount val="1"/>
                <c:pt idx="0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CF4-4E6F-9C6A-76EF1A5E43FA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8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Sheet1!$I$2:$I$2</c:f>
              <c:numCache>
                <c:formatCode>General</c:formatCode>
                <c:ptCount val="1"/>
                <c:pt idx="0">
                  <c:v>58.0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DCF4-4E6F-9C6A-76EF1A5E43FA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9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Sheet1!$J$2:$J$2</c:f>
              <c:numCache>
                <c:formatCode>General</c:formatCode>
                <c:ptCount val="1"/>
                <c:pt idx="0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CF4-4E6F-9C6A-76EF1A5E43FA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Sheet1!$K$2:$K$2</c:f>
              <c:numCache>
                <c:formatCode>General</c:formatCode>
                <c:ptCount val="1"/>
                <c:pt idx="0">
                  <c:v>78.0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DCF4-4E6F-9C6A-76EF1A5E43FA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11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Sheet1!$L$2:$L$2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DCF4-4E6F-9C6A-76EF1A5E43FA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12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Sheet1!$M$2:$M$2</c:f>
              <c:numCache>
                <c:formatCode>General</c:formatCode>
                <c:ptCount val="1"/>
                <c:pt idx="0">
                  <c:v>24.0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B-DCF4-4E6F-9C6A-76EF1A5E43FA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13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Sheet1!$N$2:$N$2</c:f>
              <c:numCache>
                <c:formatCode>General</c:formatCode>
                <c:ptCount val="1"/>
                <c:pt idx="0">
                  <c:v>101.0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DCF4-4E6F-9C6A-76EF1A5E43FA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14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Sheet1!$O$2:$O$2</c:f>
              <c:numCache>
                <c:formatCode>General</c:formatCode>
                <c:ptCount val="1"/>
                <c:pt idx="0">
                  <c:v>23.0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DCF4-4E6F-9C6A-76EF1A5E43FA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15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6"/>
                    <a:satOff val="23858"/>
                    <a:lumOff val="7773"/>
                  </a:schemeClr>
                </a:gs>
                <a:gs pos="100000">
                  <a:schemeClr val="accent3">
                    <a:hueOff val="-192296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Sheet1!$P$2:$P$2</c:f>
              <c:numCache>
                <c:formatCode>General</c:formatCode>
                <c:ptCount val="1"/>
                <c:pt idx="0">
                  <c:v>64.0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E-DCF4-4E6F-9C6A-76EF1A5E43FA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16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Sheet1!$Q$2:$Q$2</c:f>
              <c:numCache>
                <c:formatCode>General</c:formatCode>
                <c:ptCount val="1"/>
                <c:pt idx="0">
                  <c:v>41.0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F-DCF4-4E6F-9C6A-76EF1A5E43FA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17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hueOff val="260291"/>
                    <a:satOff val="1998"/>
                    <a:lumOff val="12368"/>
                  </a:schemeClr>
                </a:gs>
                <a:gs pos="100000">
                  <a:schemeClr val="accent5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Sheet1!$R$2:$R$2</c:f>
              <c:numCache>
                <c:formatCode>General</c:formatCode>
                <c:ptCount val="1"/>
                <c:pt idx="0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DCF4-4E6F-9C6A-76EF1A5E43FA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18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hueOff val="-337441"/>
                    <a:satOff val="-6596"/>
                    <a:lumOff val="10008"/>
                  </a:schemeClr>
                </a:gs>
                <a:gs pos="100000">
                  <a:schemeClr val="accent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Sheet1!$S$2:$S$2</c:f>
              <c:numCache>
                <c:formatCode>General</c:formatCode>
                <c:ptCount val="1"/>
                <c:pt idx="0">
                  <c:v>18.0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1-DCF4-4E6F-9C6A-76EF1A5E43FA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19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Sheet1!$T$2:$T$2</c:f>
              <c:numCache>
                <c:formatCode>General</c:formatCode>
                <c:ptCount val="1"/>
                <c:pt idx="0">
                  <c:v>44.0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2-DCF4-4E6F-9C6A-76EF1A5E43FA}"/>
            </c:ext>
          </c:extLst>
        </c:ser>
        <c:ser>
          <c:idx val="19"/>
          <c:order val="19"/>
          <c:tx>
            <c:strRef>
              <c:f>Sheet1!$U$1</c:f>
              <c:strCache>
                <c:ptCount val="1"/>
                <c:pt idx="0">
                  <c:v>20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Region 1</c:v>
                </c:pt>
              </c:strCache>
            </c:strRef>
          </c:cat>
          <c:val>
            <c:numRef>
              <c:f>Sheet1!$U$2:$U$2</c:f>
              <c:numCache>
                <c:formatCode>General</c:formatCode>
                <c:ptCount val="1"/>
                <c:pt idx="0">
                  <c:v>78.0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3-DCF4-4E6F-9C6A-76EF1A5E43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7116512"/>
        <c:axId val="-2067114464"/>
      </c:barChart>
      <c:catAx>
        <c:axId val="-20671165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7114464"/>
        <c:crosses val="autoZero"/>
        <c:auto val="1"/>
        <c:lblAlgn val="ctr"/>
        <c:lblOffset val="100"/>
        <c:noMultiLvlLbl val="1"/>
      </c:catAx>
      <c:valAx>
        <c:axId val="-206711446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7116512"/>
        <c:crosses val="autoZero"/>
        <c:crossBetween val="between"/>
        <c:majorUnit val="27.5"/>
        <c:minorUnit val="1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0858216"/>
          <c:y val="0.165906"/>
          <c:w val="0.909178"/>
          <c:h val="0.596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1ED-4D07-A677-DB99B0952F17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1ED-4D07-A677-DB99B0952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38919840"/>
        <c:axId val="-2032969296"/>
      </c:barChart>
      <c:catAx>
        <c:axId val="21389198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2969296"/>
        <c:crosses val="autoZero"/>
        <c:auto val="1"/>
        <c:lblAlgn val="ctr"/>
        <c:lblOffset val="100"/>
        <c:noMultiLvlLbl val="1"/>
      </c:catAx>
      <c:valAx>
        <c:axId val="-203296929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8919840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806-4DDD-BA09-90117B1AE288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806-4DDD-BA09-90117B1AE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39039104"/>
        <c:axId val="2139041424"/>
      </c:barChart>
      <c:catAx>
        <c:axId val="21390391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9041424"/>
        <c:crosses val="autoZero"/>
        <c:auto val="1"/>
        <c:lblAlgn val="ctr"/>
        <c:lblOffset val="100"/>
        <c:noMultiLvlLbl val="1"/>
      </c:catAx>
      <c:valAx>
        <c:axId val="213904142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9039104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1A6-4E24-9BD4-2AA6DF3DF132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1A6-4E24-9BD4-2AA6DF3DF1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2540304"/>
        <c:axId val="-2034088912"/>
      </c:barChart>
      <c:catAx>
        <c:axId val="-20625403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4088912"/>
        <c:crosses val="autoZero"/>
        <c:auto val="1"/>
        <c:lblAlgn val="ctr"/>
        <c:lblOffset val="100"/>
        <c:noMultiLvlLbl val="1"/>
      </c:catAx>
      <c:valAx>
        <c:axId val="-2034088912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2540304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AD9-4F73-8C4D-5DC242788EB0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AD9-4F73-8C4D-5DC242788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2365872"/>
        <c:axId val="-2062459616"/>
      </c:barChart>
      <c:catAx>
        <c:axId val="-20623658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2459616"/>
        <c:crosses val="autoZero"/>
        <c:auto val="1"/>
        <c:lblAlgn val="ctr"/>
        <c:lblOffset val="100"/>
        <c:noMultiLvlLbl val="1"/>
      </c:catAx>
      <c:valAx>
        <c:axId val="-206245961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2365872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45.0</c:v>
                </c:pt>
                <c:pt idx="1">
                  <c:v>12.0</c:v>
                </c:pt>
                <c:pt idx="2">
                  <c:v>25.0</c:v>
                </c:pt>
                <c:pt idx="3">
                  <c:v>3.0</c:v>
                </c:pt>
                <c:pt idx="4">
                  <c:v>12.0</c:v>
                </c:pt>
                <c:pt idx="5">
                  <c:v>94.0</c:v>
                </c:pt>
                <c:pt idx="6">
                  <c:v>70.0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0B7-4ED3-8D18-BA3E3ED860F4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0B7-4ED3-8D18-BA3E3ED860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62155680"/>
        <c:axId val="-2062153360"/>
      </c:barChart>
      <c:catAx>
        <c:axId val="-20621556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2153360"/>
        <c:crosses val="autoZero"/>
        <c:auto val="1"/>
        <c:lblAlgn val="ctr"/>
        <c:lblOffset val="100"/>
        <c:noMultiLvlLbl val="1"/>
      </c:catAx>
      <c:valAx>
        <c:axId val="-206215336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62155680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98.0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02E-408D-A262-F146BDB275E8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02E-408D-A262-F146BDB275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-2034608688"/>
        <c:axId val="-2034697808"/>
      </c:barChart>
      <c:catAx>
        <c:axId val="-20346086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4697808"/>
        <c:crosses val="autoZero"/>
        <c:auto val="1"/>
        <c:lblAlgn val="ctr"/>
        <c:lblOffset val="100"/>
        <c:noMultiLvlLbl val="1"/>
      </c:catAx>
      <c:valAx>
        <c:axId val="-203469780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-2034608688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22493"/>
          <c:y val="0.264724"/>
          <c:w val="0.77007"/>
          <c:h val="0.3642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17.0</c:v>
                </c:pt>
                <c:pt idx="1">
                  <c:v>26.0</c:v>
                </c:pt>
                <c:pt idx="2">
                  <c:v>53.0</c:v>
                </c:pt>
                <c:pt idx="3">
                  <c:v>96.0</c:v>
                </c:pt>
                <c:pt idx="4">
                  <c:v>12.0</c:v>
                </c:pt>
                <c:pt idx="5">
                  <c:v>24.0</c:v>
                </c:pt>
                <c:pt idx="6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24A-4C80-9D7C-ACD65E4243C5}"/>
            </c:ext>
          </c:extLst>
        </c:ser>
        <c:ser>
          <c:idx val="1"/>
          <c:order val="1"/>
          <c:tx>
            <c:strRef>
              <c:f>Sheet1!$A$3</c:f>
            </c:strRef>
          </c:tx>
          <c:spPr>
            <a:gradFill flip="none" rotWithShape="1">
              <a:gsLst>
                <a:gs pos="0">
                  <a:schemeClr val="accent2">
                    <a:hueOff val="-2473792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Sheet1!$B$1:$H$1</c:f>
              <c:strCache>
                <c:ptCount val="7"/>
              </c:strCache>
            </c:strRef>
          </c:cat>
          <c:val>
            <c:numRef>
              <c:f>Sheet1!$B$3:$H$3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24A-4C80-9D7C-ACD65E424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137914432"/>
        <c:axId val="2137954576"/>
      </c:barChart>
      <c:catAx>
        <c:axId val="21379144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7954576"/>
        <c:crosses val="autoZero"/>
        <c:auto val="1"/>
        <c:lblAlgn val="ctr"/>
        <c:lblOffset val="100"/>
        <c:noMultiLvlLbl val="1"/>
      </c:catAx>
      <c:valAx>
        <c:axId val="213795457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137914432"/>
        <c:crosses val="autoZero"/>
        <c:crossBetween val="between"/>
        <c:majorUnit val="25.0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B971A20D-3696-C743-A562-27299CAB87D4}" type="slidenum">
              <a:rPr lang="en-US" altLang="en-US">
                <a:solidFill>
                  <a:srgbClr val="000000"/>
                </a:solidFill>
                <a:ea typeface=""/>
                <a:cs typeface=""/>
              </a:rPr>
              <a:pPr>
                <a:defRPr/>
              </a:pPr>
              <a:t>1</a:t>
            </a:fld>
            <a:endParaRPr lang="en-US" altLang="en-US">
              <a:solidFill>
                <a:srgbClr val="000000"/>
              </a:solidFill>
              <a:ea typeface=""/>
              <a:cs typeface="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71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41"/>
            <a:ext cx="11054080" cy="2090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/>
            </a:lvl1pPr>
            <a:lvl2pPr marL="487671" indent="0" algn="ctr">
              <a:buNone/>
              <a:defRPr/>
            </a:lvl2pPr>
            <a:lvl3pPr marL="975340" indent="0" algn="ctr">
              <a:buNone/>
              <a:defRPr/>
            </a:lvl3pPr>
            <a:lvl4pPr marL="1463011" indent="0" algn="ctr">
              <a:buNone/>
              <a:defRPr/>
            </a:lvl4pPr>
            <a:lvl5pPr marL="1950681" indent="0" algn="ctr">
              <a:buNone/>
              <a:defRPr/>
            </a:lvl5pPr>
            <a:lvl6pPr marL="2438351" indent="0" algn="ctr">
              <a:buNone/>
              <a:defRPr/>
            </a:lvl6pPr>
            <a:lvl7pPr marL="2926022" indent="0" algn="ctr">
              <a:buNone/>
              <a:defRPr/>
            </a:lvl7pPr>
            <a:lvl8pPr marL="3413692" indent="0" algn="ctr">
              <a:buNone/>
              <a:defRPr/>
            </a:lvl8pPr>
            <a:lvl9pPr marL="39013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1F44791-DCB9-8946-BAD6-395517F10F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03061A5-9A2D-0049-B9CF-6CE597456D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5"/>
            <a:ext cx="11054080" cy="1937173"/>
          </a:xfrm>
        </p:spPr>
        <p:txBody>
          <a:bodyPr anchor="t"/>
          <a:lstStyle>
            <a:lvl1pPr algn="l">
              <a:defRPr sz="42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6"/>
            <a:ext cx="11054080" cy="2133599"/>
          </a:xfrm>
        </p:spPr>
        <p:txBody>
          <a:bodyPr anchor="b"/>
          <a:lstStyle>
            <a:lvl1pPr marL="0" indent="0">
              <a:buNone/>
              <a:defRPr sz="2133"/>
            </a:lvl1pPr>
            <a:lvl2pPr marL="487671" indent="0">
              <a:buNone/>
              <a:defRPr sz="1920"/>
            </a:lvl2pPr>
            <a:lvl3pPr marL="975340" indent="0">
              <a:buNone/>
              <a:defRPr sz="1707"/>
            </a:lvl3pPr>
            <a:lvl4pPr marL="1463011" indent="0">
              <a:buNone/>
              <a:defRPr sz="1493"/>
            </a:lvl4pPr>
            <a:lvl5pPr marL="1950681" indent="0">
              <a:buNone/>
              <a:defRPr sz="1493"/>
            </a:lvl5pPr>
            <a:lvl6pPr marL="2438351" indent="0">
              <a:buNone/>
              <a:defRPr sz="1493"/>
            </a:lvl6pPr>
            <a:lvl7pPr marL="2926022" indent="0">
              <a:buNone/>
              <a:defRPr sz="1493"/>
            </a:lvl7pPr>
            <a:lvl8pPr marL="3413692" indent="0">
              <a:buNone/>
              <a:defRPr sz="1493"/>
            </a:lvl8pPr>
            <a:lvl9pPr marL="3901362" indent="0">
              <a:buNone/>
              <a:defRPr sz="149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B9BA65F-B13E-A842-94AC-C525210E4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4"/>
            <a:ext cx="5743787" cy="6436925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4"/>
            <a:ext cx="5743787" cy="6436925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68F8178-F696-B241-9694-AD92C2552C3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61" y="2183272"/>
            <a:ext cx="5748302" cy="90988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71" indent="0">
              <a:buNone/>
              <a:defRPr sz="2133" b="1"/>
            </a:lvl2pPr>
            <a:lvl3pPr marL="975340" indent="0">
              <a:buNone/>
              <a:defRPr sz="1920" b="1"/>
            </a:lvl3pPr>
            <a:lvl4pPr marL="1463011" indent="0">
              <a:buNone/>
              <a:defRPr sz="1707" b="1"/>
            </a:lvl4pPr>
            <a:lvl5pPr marL="1950681" indent="0">
              <a:buNone/>
              <a:defRPr sz="1707" b="1"/>
            </a:lvl5pPr>
            <a:lvl6pPr marL="2438351" indent="0">
              <a:buNone/>
              <a:defRPr sz="1707" b="1"/>
            </a:lvl6pPr>
            <a:lvl7pPr marL="2926022" indent="0">
              <a:buNone/>
              <a:defRPr sz="1707" b="1"/>
            </a:lvl7pPr>
            <a:lvl8pPr marL="3413692" indent="0">
              <a:buNone/>
              <a:defRPr sz="1707" b="1"/>
            </a:lvl8pPr>
            <a:lvl9pPr marL="3901362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61" y="3093155"/>
            <a:ext cx="5748302" cy="5619610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5FD3803-DDAB-784A-8C72-00FC701C5A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50BA840-1BB1-CB4C-BE94-7A4B6E2E0F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BA9F9C8-CB38-E245-8AF5-18B3C96EA6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2" y="388338"/>
            <a:ext cx="4278490" cy="1652693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42"/>
            <a:ext cx="7270045" cy="8324427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2" y="2041035"/>
            <a:ext cx="4278490" cy="6671734"/>
          </a:xfrm>
        </p:spPr>
        <p:txBody>
          <a:bodyPr/>
          <a:lstStyle>
            <a:lvl1pPr marL="0" indent="0">
              <a:buNone/>
              <a:defRPr sz="1493"/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C70AAB-0CBC-A044-B9BC-232BC74684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1" y="6827520"/>
            <a:ext cx="7802880" cy="806027"/>
          </a:xfrm>
        </p:spPr>
        <p:txBody>
          <a:bodyPr anchor="b"/>
          <a:lstStyle>
            <a:lvl1pPr algn="l">
              <a:defRPr sz="21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1" y="871502"/>
            <a:ext cx="7802880" cy="5852160"/>
          </a:xfrm>
        </p:spPr>
        <p:txBody>
          <a:bodyPr/>
          <a:lstStyle>
            <a:lvl1pPr marL="0" indent="0">
              <a:buNone/>
              <a:defRPr sz="3413"/>
            </a:lvl1pPr>
            <a:lvl2pPr marL="487671" indent="0">
              <a:buNone/>
              <a:defRPr sz="2987"/>
            </a:lvl2pPr>
            <a:lvl3pPr marL="975340" indent="0">
              <a:buNone/>
              <a:defRPr sz="2560"/>
            </a:lvl3pPr>
            <a:lvl4pPr marL="1463011" indent="0">
              <a:buNone/>
              <a:defRPr sz="2133"/>
            </a:lvl4pPr>
            <a:lvl5pPr marL="1950681" indent="0">
              <a:buNone/>
              <a:defRPr sz="2133"/>
            </a:lvl5pPr>
            <a:lvl6pPr marL="2438351" indent="0">
              <a:buNone/>
              <a:defRPr sz="2133"/>
            </a:lvl6pPr>
            <a:lvl7pPr marL="2926022" indent="0">
              <a:buNone/>
              <a:defRPr sz="2133"/>
            </a:lvl7pPr>
            <a:lvl8pPr marL="3413692" indent="0">
              <a:buNone/>
              <a:defRPr sz="2133"/>
            </a:lvl8pPr>
            <a:lvl9pPr marL="3901362" indent="0">
              <a:buNone/>
              <a:defRPr sz="21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1" y="7633547"/>
            <a:ext cx="7802880" cy="1144693"/>
          </a:xfrm>
        </p:spPr>
        <p:txBody>
          <a:bodyPr/>
          <a:lstStyle>
            <a:lvl1pPr marL="0" indent="0">
              <a:buNone/>
              <a:defRPr sz="1493"/>
            </a:lvl1pPr>
            <a:lvl2pPr marL="487671" indent="0">
              <a:buNone/>
              <a:defRPr sz="1280"/>
            </a:lvl2pPr>
            <a:lvl3pPr marL="975340" indent="0">
              <a:buNone/>
              <a:defRPr sz="1067"/>
            </a:lvl3pPr>
            <a:lvl4pPr marL="1463011" indent="0">
              <a:buNone/>
              <a:defRPr sz="960"/>
            </a:lvl4pPr>
            <a:lvl5pPr marL="1950681" indent="0">
              <a:buNone/>
              <a:defRPr sz="960"/>
            </a:lvl5pPr>
            <a:lvl6pPr marL="2438351" indent="0">
              <a:buNone/>
              <a:defRPr sz="960"/>
            </a:lvl6pPr>
            <a:lvl7pPr marL="2926022" indent="0">
              <a:buNone/>
              <a:defRPr sz="960"/>
            </a:lvl7pPr>
            <a:lvl8pPr marL="3413692" indent="0">
              <a:buNone/>
              <a:defRPr sz="960"/>
            </a:lvl8pPr>
            <a:lvl9pPr marL="3901362" indent="0">
              <a:buNone/>
              <a:defRPr sz="9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E0E2541-1ACF-D44D-A73A-1D59EF75BE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0D08DFC-66B6-7A40-885E-E1D991172E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600"/>
            <a:ext cx="2926080" cy="83221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600"/>
            <a:ext cx="8561493" cy="83221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97539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defTabSz="975390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644D632-4EB8-404B-9E00-D1C78AF184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2" y="3225803"/>
            <a:ext cx="10464801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BCFE2-DE5B-6043-99BB-3E0C2F451B16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0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0240" y="390596"/>
            <a:ext cx="1170432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0240" y="2275842"/>
            <a:ext cx="11704320" cy="64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0240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975340" eaLnBrk="1" hangingPunct="1">
              <a:defRPr sz="1493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29" name="Rectangle 5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43307" y="8882098"/>
            <a:ext cx="4118187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defTabSz="975340" eaLnBrk="1" hangingPunct="1">
              <a:defRPr sz="1493">
                <a:solidFill>
                  <a:srgbClr val="000000"/>
                </a:solidFill>
                <a:latin typeface="Arial" charset="0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1200"/>
          </a:p>
        </p:txBody>
      </p:sp>
      <p:sp>
        <p:nvSpPr>
          <p:cNvPr id="1030" name="Rectangle 6">
            <a:extLst>
              <a:ext uri="{FF2B5EF4-FFF2-40B4-BE49-F238E27FC236}"/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20107" y="8882098"/>
            <a:ext cx="3034453" cy="677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defTabSz="975340" eaLnBrk="1" hangingPunct="1">
              <a:defRPr sz="1493">
                <a:solidFill>
                  <a:srgbClr val="000000"/>
                </a:solidFill>
                <a:latin typeface="Arial"/>
                <a:sym typeface="Helvetica Ligh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65EDB5-AC35-C043-9BA3-FF14F64EC407}" type="slidenum">
              <a:rPr lang="en-US" altLang="en-US" kern="120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kern="1200"/>
          </a:p>
        </p:txBody>
      </p:sp>
    </p:spTree>
    <p:extLst>
      <p:ext uri="{BB962C8B-B14F-4D97-AF65-F5344CB8AC3E}">
        <p14:creationId xmlns:p14="http://schemas.microsoft.com/office/powerpoint/2010/main" val="1632219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5pPr>
      <a:lvl6pPr marL="48767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6pPr>
      <a:lvl7pPr marL="975340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7pPr>
      <a:lvl8pPr marL="146301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8pPr>
      <a:lvl9pPr marL="1950681" algn="ctr" rtl="0" fontAlgn="base">
        <a:spcBef>
          <a:spcPct val="0"/>
        </a:spcBef>
        <a:spcAft>
          <a:spcPct val="0"/>
        </a:spcAft>
        <a:defRPr sz="4693">
          <a:solidFill>
            <a:schemeClr val="tx2"/>
          </a:solidFill>
          <a:latin typeface="Arial" charset="0"/>
        </a:defRPr>
      </a:lvl9pPr>
    </p:titleStyle>
    <p:bodyStyle>
      <a:lvl1pPr marL="364079" indent="-364079" algn="l" rtl="0" eaLnBrk="0" fontAlgn="base" hangingPunct="0">
        <a:spcBef>
          <a:spcPct val="20000"/>
        </a:spcBef>
        <a:spcAft>
          <a:spcPct val="0"/>
        </a:spcAft>
        <a:buChar char="•"/>
        <a:defRPr sz="3413">
          <a:solidFill>
            <a:schemeClr val="tx1"/>
          </a:solidFill>
          <a:latin typeface="+mn-lt"/>
          <a:ea typeface="+mn-ea"/>
          <a:cs typeface="+mn-cs"/>
        </a:defRPr>
      </a:lvl1pPr>
      <a:lvl2pPr marL="790812" indent="-303117" algn="l" rtl="0" eaLnBrk="0" fontAlgn="base" hangingPunct="0">
        <a:spcBef>
          <a:spcPct val="20000"/>
        </a:spcBef>
        <a:spcAft>
          <a:spcPct val="0"/>
        </a:spcAft>
        <a:buChar char="–"/>
        <a:defRPr sz="2987">
          <a:solidFill>
            <a:schemeClr val="tx1"/>
          </a:solidFill>
          <a:latin typeface="+mn-lt"/>
        </a:defRPr>
      </a:lvl2pPr>
      <a:lvl3pPr marL="1217545" indent="-242155" algn="l" rtl="0" eaLnBrk="0" fontAlgn="base" hangingPunct="0">
        <a:spcBef>
          <a:spcPct val="20000"/>
        </a:spcBef>
        <a:spcAft>
          <a:spcPct val="0"/>
        </a:spcAft>
        <a:buChar char="•"/>
        <a:defRPr sz="2560">
          <a:solidFill>
            <a:schemeClr val="tx1"/>
          </a:solidFill>
          <a:latin typeface="+mn-lt"/>
        </a:defRPr>
      </a:lvl3pPr>
      <a:lvl4pPr marL="1705240" indent="-242155" algn="l" rtl="0" eaLnBrk="0" fontAlgn="base" hangingPunct="0">
        <a:spcBef>
          <a:spcPct val="20000"/>
        </a:spcBef>
        <a:spcAft>
          <a:spcPct val="0"/>
        </a:spcAft>
        <a:buChar char="–"/>
        <a:defRPr sz="2133">
          <a:solidFill>
            <a:schemeClr val="tx1"/>
          </a:solidFill>
          <a:latin typeface="+mn-lt"/>
        </a:defRPr>
      </a:lvl4pPr>
      <a:lvl5pPr marL="2192936" indent="-242155" algn="l" rtl="0" eaLnBrk="0" fontAlgn="base" hangingPunct="0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5pPr>
      <a:lvl6pPr marL="2682186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6pPr>
      <a:lvl7pPr marL="3169857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7pPr>
      <a:lvl8pPr marL="3657528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8pPr>
      <a:lvl9pPr marL="4145197" indent="-243835" algn="l" rtl="0" fontAlgn="base">
        <a:spcBef>
          <a:spcPct val="20000"/>
        </a:spcBef>
        <a:spcAft>
          <a:spcPct val="0"/>
        </a:spcAft>
        <a:buChar char="»"/>
        <a:defRPr sz="2133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0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8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51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2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9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62" algn="l" defTabSz="97534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chart" Target="../charts/chart2.xm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chart" Target="../charts/chart3.xml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ti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11.xml"/><Relationship Id="rId12" Type="http://schemas.openxmlformats.org/officeDocument/2006/relationships/chart" Target="../charts/chart12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chart" Target="../charts/chart6.xml"/><Relationship Id="rId7" Type="http://schemas.openxmlformats.org/officeDocument/2006/relationships/chart" Target="../charts/chart7.xml"/><Relationship Id="rId8" Type="http://schemas.openxmlformats.org/officeDocument/2006/relationships/chart" Target="../charts/chart8.xml"/><Relationship Id="rId9" Type="http://schemas.openxmlformats.org/officeDocument/2006/relationships/chart" Target="../charts/chart9.xml"/><Relationship Id="rId10" Type="http://schemas.openxmlformats.org/officeDocument/2006/relationships/chart" Target="../charts/chart10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20.xml"/><Relationship Id="rId12" Type="http://schemas.openxmlformats.org/officeDocument/2006/relationships/chart" Target="../charts/chart21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chart" Target="../charts/chart13.xml"/><Relationship Id="rId5" Type="http://schemas.openxmlformats.org/officeDocument/2006/relationships/chart" Target="../charts/chart14.xml"/><Relationship Id="rId6" Type="http://schemas.openxmlformats.org/officeDocument/2006/relationships/chart" Target="../charts/chart15.xml"/><Relationship Id="rId7" Type="http://schemas.openxmlformats.org/officeDocument/2006/relationships/chart" Target="../charts/chart16.xml"/><Relationship Id="rId8" Type="http://schemas.openxmlformats.org/officeDocument/2006/relationships/chart" Target="../charts/chart17.xml"/><Relationship Id="rId9" Type="http://schemas.openxmlformats.org/officeDocument/2006/relationships/chart" Target="../charts/chart18.xml"/><Relationship Id="rId10" Type="http://schemas.openxmlformats.org/officeDocument/2006/relationships/chart" Target="../charts/char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chart" Target="../charts/chart23.xml"/><Relationship Id="rId7" Type="http://schemas.openxmlformats.org/officeDocument/2006/relationships/chart" Target="../charts/chart24.xml"/><Relationship Id="rId8" Type="http://schemas.openxmlformats.org/officeDocument/2006/relationships/chart" Target="../charts/chart25.xml"/><Relationship Id="rId9" Type="http://schemas.openxmlformats.org/officeDocument/2006/relationships/chart" Target="../charts/chart26.xml"/><Relationship Id="rId10" Type="http://schemas.openxmlformats.org/officeDocument/2006/relationships/image" Target="../media/image37.png"/><Relationship Id="rId11" Type="http://schemas.openxmlformats.org/officeDocument/2006/relationships/image" Target="../media/image38.ti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tif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t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tif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chart" Target="../charts/chart27.xml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t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6" Type="http://schemas.openxmlformats.org/officeDocument/2006/relationships/image" Target="../media/image82.jpeg"/><Relationship Id="rId7" Type="http://schemas.openxmlformats.org/officeDocument/2006/relationships/image" Target="../media/image83.jpeg"/><Relationship Id="rId8" Type="http://schemas.openxmlformats.org/officeDocument/2006/relationships/image" Target="../media/image84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7.t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chart" Target="../charts/chart28.xml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t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chart" Target="../charts/chart29.xml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t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/>
            </a:extLst>
          </p:cNvPr>
          <p:cNvSpPr txBox="1"/>
          <p:nvPr/>
        </p:nvSpPr>
        <p:spPr>
          <a:xfrm>
            <a:off x="0" y="8968703"/>
            <a:ext cx="1298753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975390" eaLnBrk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b="1" kern="1200" dirty="0">
                <a:solidFill>
                  <a:srgbClr val="7030A0"/>
                </a:solidFill>
              </a:rPr>
              <a:t>Note: course materials are prepared based 1) NYU Prof. Edward Wong and CMU Prof. </a:t>
            </a:r>
            <a:r>
              <a:rPr lang="en-US" sz="1800" b="1" kern="1200" dirty="0" err="1">
                <a:solidFill>
                  <a:srgbClr val="7030A0"/>
                </a:solidFill>
              </a:rPr>
              <a:t>Ioannis</a:t>
            </a:r>
            <a:r>
              <a:rPr lang="en-US" sz="1800" b="1" kern="1200" dirty="0">
                <a:solidFill>
                  <a:srgbClr val="7030A0"/>
                </a:solidFill>
              </a:rPr>
              <a:t> Computer Vision Class</a:t>
            </a:r>
          </a:p>
        </p:txBody>
      </p:sp>
      <p:sp>
        <p:nvSpPr>
          <p:cNvPr id="8" name="Shape 667"/>
          <p:cNvSpPr txBox="1">
            <a:spLocks/>
          </p:cNvSpPr>
          <p:nvPr/>
        </p:nvSpPr>
        <p:spPr bwMode="auto">
          <a:xfrm>
            <a:off x="0" y="273132"/>
            <a:ext cx="13004800" cy="1413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5pPr>
            <a:lvl6pPr marL="487671" algn="ctr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6pPr>
            <a:lvl7pPr marL="975340" algn="ctr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7pPr>
            <a:lvl8pPr marL="1463011" algn="ctr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8pPr>
            <a:lvl9pPr marL="1950681" algn="ctr" rtl="0" fontAlgn="base">
              <a:spcBef>
                <a:spcPct val="0"/>
              </a:spcBef>
              <a:spcAft>
                <a:spcPct val="0"/>
              </a:spcAft>
              <a:defRPr sz="4693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914400"/>
            <a:r>
              <a:rPr lang="en-US" sz="6600" smtClean="0"/>
              <a:t>Feature detectors and descriptors</a:t>
            </a:r>
            <a:endParaRPr lang="en-US" sz="6600" dirty="0"/>
          </a:p>
        </p:txBody>
      </p:sp>
      <p:pic>
        <p:nvPicPr>
          <p:cNvPr id="9" name="image7.png" descr="image7.png">
            <a:extLst>
              <a:ext uri="{FF2B5EF4-FFF2-40B4-BE49-F238E27FC236}">
                <a16:creationId xmlns:a16="http://schemas.microsoft.com/office/drawing/2014/main" xmlns="" id="{D36552B2-130A-4153-B392-A227EB9A2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t="19740" b="19740"/>
          <a:stretch>
            <a:fillRect/>
          </a:stretch>
        </p:blipFill>
        <p:spPr>
          <a:xfrm>
            <a:off x="1612900" y="2202577"/>
            <a:ext cx="9779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hat is the best descriptor for an image feature?"/>
          <p:cNvSpPr txBox="1"/>
          <p:nvPr/>
        </p:nvSpPr>
        <p:spPr>
          <a:xfrm>
            <a:off x="1469085" y="4552950"/>
            <a:ext cx="1006663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the best descriptor for an image feature?</a:t>
            </a:r>
          </a:p>
        </p:txBody>
      </p:sp>
      <p:pic>
        <p:nvPicPr>
          <p:cNvPr id="184" name="C:\larryz\papers\BiCE\CameraReady\figures\LibertyExample.jpg" descr="C:\larryz\papers\BiCE\CameraReady\figures\LibertyExampl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5910" y="649393"/>
            <a:ext cx="6852980" cy="3426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C:\larryz\papers\BiCE\CameraReady\figures\NDExample.jpg" descr="C:\larryz\papers\BiCE\CameraReady\figures\NDExamp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84833" y="5677717"/>
            <a:ext cx="6835134" cy="3426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mage p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patch</a:t>
            </a:r>
          </a:p>
        </p:txBody>
      </p:sp>
      <p:sp>
        <p:nvSpPr>
          <p:cNvPr id="188" name="Just use the pixel values of the patch"/>
          <p:cNvSpPr txBox="1"/>
          <p:nvPr/>
        </p:nvSpPr>
        <p:spPr>
          <a:xfrm>
            <a:off x="978089" y="2747971"/>
            <a:ext cx="76873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Just use the pixel values of the patch</a:t>
            </a:r>
          </a:p>
        </p:txBody>
      </p:sp>
      <p:sp>
        <p:nvSpPr>
          <p:cNvPr id="189" name="Perfectly fine if geometry and appearance is unchanged (a.k.a. template matching)"/>
          <p:cNvSpPr txBox="1"/>
          <p:nvPr/>
        </p:nvSpPr>
        <p:spPr>
          <a:xfrm>
            <a:off x="978089" y="6389678"/>
            <a:ext cx="116672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Perfectly fine if geometry and appearance is unchanged </a:t>
            </a:r>
            <a:r>
              <a:rPr sz="2400"/>
              <a:t>(a.k.a. template matching)</a:t>
            </a:r>
          </a:p>
        </p:txBody>
      </p:sp>
      <p:grpSp>
        <p:nvGrpSpPr>
          <p:cNvPr id="200" name="Group"/>
          <p:cNvGrpSpPr/>
          <p:nvPr/>
        </p:nvGrpSpPr>
        <p:grpSpPr>
          <a:xfrm>
            <a:off x="1300165" y="3813175"/>
            <a:ext cx="2159001" cy="2159000"/>
            <a:chOff x="0" y="0"/>
            <a:chExt cx="2159000" cy="2159000"/>
          </a:xfrm>
        </p:grpSpPr>
        <p:sp>
          <p:nvSpPr>
            <p:cNvPr id="191" name="Square"/>
            <p:cNvSpPr/>
            <p:nvPr/>
          </p:nvSpPr>
          <p:spPr>
            <a:xfrm>
              <a:off x="0" y="0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2" name="Square"/>
            <p:cNvSpPr/>
            <p:nvPr/>
          </p:nvSpPr>
          <p:spPr>
            <a:xfrm>
              <a:off x="719137" y="0"/>
              <a:ext cx="720726" cy="72072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3" name="Square"/>
            <p:cNvSpPr/>
            <p:nvPr/>
          </p:nvSpPr>
          <p:spPr>
            <a:xfrm>
              <a:off x="1439862" y="0"/>
              <a:ext cx="719138" cy="719138"/>
            </a:xfrm>
            <a:prstGeom prst="rect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4" name="Square"/>
            <p:cNvSpPr/>
            <p:nvPr/>
          </p:nvSpPr>
          <p:spPr>
            <a:xfrm>
              <a:off x="0" y="719137"/>
              <a:ext cx="719138" cy="720726"/>
            </a:xfrm>
            <a:prstGeom prst="rect">
              <a:avLst/>
            </a:prstGeom>
            <a:solidFill>
              <a:srgbClr val="1C1C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5" name="Square"/>
            <p:cNvSpPr/>
            <p:nvPr/>
          </p:nvSpPr>
          <p:spPr>
            <a:xfrm>
              <a:off x="719137" y="719137"/>
              <a:ext cx="720726" cy="7207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6" name="Square"/>
            <p:cNvSpPr/>
            <p:nvPr/>
          </p:nvSpPr>
          <p:spPr>
            <a:xfrm>
              <a:off x="1439862" y="719137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7" name="Square"/>
            <p:cNvSpPr/>
            <p:nvPr/>
          </p:nvSpPr>
          <p:spPr>
            <a:xfrm>
              <a:off x="0" y="1438275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8" name="Square"/>
            <p:cNvSpPr/>
            <p:nvPr/>
          </p:nvSpPr>
          <p:spPr>
            <a:xfrm>
              <a:off x="719137" y="1438275"/>
              <a:ext cx="720726" cy="72072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9" name="Square"/>
            <p:cNvSpPr/>
            <p:nvPr/>
          </p:nvSpPr>
          <p:spPr>
            <a:xfrm>
              <a:off x="1439862" y="1438275"/>
              <a:ext cx="719138" cy="719138"/>
            </a:xfrm>
            <a:prstGeom prst="rect">
              <a:avLst/>
            </a:pr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</p:grpSp>
      <p:sp>
        <p:nvSpPr>
          <p:cNvPr id="201" name="("/>
          <p:cNvSpPr txBox="1"/>
          <p:nvPr/>
        </p:nvSpPr>
        <p:spPr>
          <a:xfrm>
            <a:off x="5399087" y="4263858"/>
            <a:ext cx="357893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</a:p>
        </p:txBody>
      </p:sp>
      <p:sp>
        <p:nvSpPr>
          <p:cNvPr id="202" name=")"/>
          <p:cNvSpPr txBox="1"/>
          <p:nvPr/>
        </p:nvSpPr>
        <p:spPr>
          <a:xfrm>
            <a:off x="12312650" y="4262271"/>
            <a:ext cx="357892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03" name="1"/>
          <p:cNvSpPr txBox="1"/>
          <p:nvPr/>
        </p:nvSpPr>
        <p:spPr>
          <a:xfrm>
            <a:off x="1481792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1</a:t>
            </a:r>
          </a:p>
        </p:txBody>
      </p:sp>
      <p:sp>
        <p:nvSpPr>
          <p:cNvPr id="204" name="2"/>
          <p:cNvSpPr txBox="1"/>
          <p:nvPr/>
        </p:nvSpPr>
        <p:spPr>
          <a:xfrm>
            <a:off x="2196167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2</a:t>
            </a:r>
          </a:p>
        </p:txBody>
      </p:sp>
      <p:sp>
        <p:nvSpPr>
          <p:cNvPr id="205" name="3"/>
          <p:cNvSpPr txBox="1"/>
          <p:nvPr/>
        </p:nvSpPr>
        <p:spPr>
          <a:xfrm>
            <a:off x="2975630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3</a:t>
            </a:r>
          </a:p>
        </p:txBody>
      </p:sp>
      <p:sp>
        <p:nvSpPr>
          <p:cNvPr id="206" name="4"/>
          <p:cNvSpPr txBox="1"/>
          <p:nvPr/>
        </p:nvSpPr>
        <p:spPr>
          <a:xfrm>
            <a:off x="1481792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4</a:t>
            </a:r>
          </a:p>
        </p:txBody>
      </p:sp>
      <p:sp>
        <p:nvSpPr>
          <p:cNvPr id="207" name="5"/>
          <p:cNvSpPr txBox="1"/>
          <p:nvPr/>
        </p:nvSpPr>
        <p:spPr>
          <a:xfrm>
            <a:off x="2196167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5</a:t>
            </a:r>
          </a:p>
        </p:txBody>
      </p:sp>
      <p:sp>
        <p:nvSpPr>
          <p:cNvPr id="208" name="6"/>
          <p:cNvSpPr txBox="1"/>
          <p:nvPr/>
        </p:nvSpPr>
        <p:spPr>
          <a:xfrm>
            <a:off x="2975630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6</a:t>
            </a:r>
          </a:p>
        </p:txBody>
      </p:sp>
      <p:sp>
        <p:nvSpPr>
          <p:cNvPr id="209" name="7"/>
          <p:cNvSpPr txBox="1"/>
          <p:nvPr/>
        </p:nvSpPr>
        <p:spPr>
          <a:xfrm>
            <a:off x="1481792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7</a:t>
            </a:r>
          </a:p>
        </p:txBody>
      </p:sp>
      <p:sp>
        <p:nvSpPr>
          <p:cNvPr id="210" name="8"/>
          <p:cNvSpPr txBox="1"/>
          <p:nvPr/>
        </p:nvSpPr>
        <p:spPr>
          <a:xfrm>
            <a:off x="2196167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8</a:t>
            </a:r>
          </a:p>
        </p:txBody>
      </p:sp>
      <p:sp>
        <p:nvSpPr>
          <p:cNvPr id="211" name="9"/>
          <p:cNvSpPr txBox="1"/>
          <p:nvPr/>
        </p:nvSpPr>
        <p:spPr>
          <a:xfrm>
            <a:off x="2975630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9</a:t>
            </a:r>
          </a:p>
        </p:txBody>
      </p:sp>
      <p:sp>
        <p:nvSpPr>
          <p:cNvPr id="212" name="Square"/>
          <p:cNvSpPr/>
          <p:nvPr/>
        </p:nvSpPr>
        <p:spPr>
          <a:xfrm>
            <a:off x="5830887" y="4427371"/>
            <a:ext cx="719138" cy="719138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3" name="1"/>
          <p:cNvSpPr txBox="1"/>
          <p:nvPr/>
        </p:nvSpPr>
        <p:spPr>
          <a:xfrm>
            <a:off x="6064227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1</a:t>
            </a:r>
          </a:p>
        </p:txBody>
      </p:sp>
      <p:sp>
        <p:nvSpPr>
          <p:cNvPr id="214" name="Square"/>
          <p:cNvSpPr/>
          <p:nvPr/>
        </p:nvSpPr>
        <p:spPr>
          <a:xfrm>
            <a:off x="6551612" y="4427371"/>
            <a:ext cx="720726" cy="72072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5" name="2"/>
          <p:cNvSpPr txBox="1"/>
          <p:nvPr/>
        </p:nvSpPr>
        <p:spPr>
          <a:xfrm>
            <a:off x="6771594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2</a:t>
            </a:r>
          </a:p>
        </p:txBody>
      </p:sp>
      <p:sp>
        <p:nvSpPr>
          <p:cNvPr id="216" name="Square"/>
          <p:cNvSpPr/>
          <p:nvPr/>
        </p:nvSpPr>
        <p:spPr>
          <a:xfrm>
            <a:off x="7270750" y="4427371"/>
            <a:ext cx="719138" cy="719138"/>
          </a:xfrm>
          <a:prstGeom prst="rect">
            <a:avLst/>
          </a:prstGeom>
          <a:solidFill>
            <a:srgbClr val="96969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7" name="3"/>
          <p:cNvSpPr txBox="1"/>
          <p:nvPr/>
        </p:nvSpPr>
        <p:spPr>
          <a:xfrm>
            <a:off x="7492986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3</a:t>
            </a:r>
          </a:p>
        </p:txBody>
      </p:sp>
      <p:sp>
        <p:nvSpPr>
          <p:cNvPr id="218" name="Square"/>
          <p:cNvSpPr/>
          <p:nvPr/>
        </p:nvSpPr>
        <p:spPr>
          <a:xfrm>
            <a:off x="7978775" y="4427371"/>
            <a:ext cx="719138" cy="720726"/>
          </a:xfrm>
          <a:prstGeom prst="rect">
            <a:avLst/>
          </a:prstGeom>
          <a:solidFill>
            <a:srgbClr val="1C1C1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9" name="4"/>
          <p:cNvSpPr txBox="1"/>
          <p:nvPr/>
        </p:nvSpPr>
        <p:spPr>
          <a:xfrm>
            <a:off x="8207367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4</a:t>
            </a:r>
          </a:p>
        </p:txBody>
      </p:sp>
      <p:sp>
        <p:nvSpPr>
          <p:cNvPr id="220" name="Square"/>
          <p:cNvSpPr/>
          <p:nvPr/>
        </p:nvSpPr>
        <p:spPr>
          <a:xfrm>
            <a:off x="8712200" y="4427371"/>
            <a:ext cx="720725" cy="720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1" name="5"/>
          <p:cNvSpPr txBox="1"/>
          <p:nvPr/>
        </p:nvSpPr>
        <p:spPr>
          <a:xfrm>
            <a:off x="8921746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5</a:t>
            </a:r>
          </a:p>
        </p:txBody>
      </p:sp>
      <p:sp>
        <p:nvSpPr>
          <p:cNvPr id="222" name="Square"/>
          <p:cNvSpPr/>
          <p:nvPr/>
        </p:nvSpPr>
        <p:spPr>
          <a:xfrm>
            <a:off x="9431337" y="4428958"/>
            <a:ext cx="719138" cy="719139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3" name="6"/>
          <p:cNvSpPr txBox="1"/>
          <p:nvPr/>
        </p:nvSpPr>
        <p:spPr>
          <a:xfrm>
            <a:off x="9700552" y="4551213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6</a:t>
            </a:r>
          </a:p>
        </p:txBody>
      </p:sp>
      <p:sp>
        <p:nvSpPr>
          <p:cNvPr id="224" name="Square"/>
          <p:cNvSpPr/>
          <p:nvPr/>
        </p:nvSpPr>
        <p:spPr>
          <a:xfrm>
            <a:off x="10152062" y="4428958"/>
            <a:ext cx="719138" cy="719139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5" name="7"/>
          <p:cNvSpPr txBox="1"/>
          <p:nvPr/>
        </p:nvSpPr>
        <p:spPr>
          <a:xfrm>
            <a:off x="10414932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7</a:t>
            </a:r>
          </a:p>
        </p:txBody>
      </p:sp>
      <p:sp>
        <p:nvSpPr>
          <p:cNvPr id="226" name="Square"/>
          <p:cNvSpPr/>
          <p:nvPr/>
        </p:nvSpPr>
        <p:spPr>
          <a:xfrm>
            <a:off x="10871200" y="4427371"/>
            <a:ext cx="720725" cy="720726"/>
          </a:xfrm>
          <a:prstGeom prst="rect">
            <a:avLst/>
          </a:prstGeom>
          <a:solidFill>
            <a:srgbClr val="777777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7" name="8"/>
          <p:cNvSpPr txBox="1"/>
          <p:nvPr/>
        </p:nvSpPr>
        <p:spPr>
          <a:xfrm>
            <a:off x="11129312" y="4551213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8</a:t>
            </a:r>
          </a:p>
        </p:txBody>
      </p:sp>
      <p:sp>
        <p:nvSpPr>
          <p:cNvPr id="228" name="Square"/>
          <p:cNvSpPr/>
          <p:nvPr/>
        </p:nvSpPr>
        <p:spPr>
          <a:xfrm>
            <a:off x="11591925" y="4428958"/>
            <a:ext cx="719138" cy="719139"/>
          </a:xfrm>
          <a:prstGeom prst="rect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9" name="9"/>
          <p:cNvSpPr txBox="1"/>
          <p:nvPr/>
        </p:nvSpPr>
        <p:spPr>
          <a:xfrm>
            <a:off x="11843691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9</a:t>
            </a:r>
          </a:p>
        </p:txBody>
      </p:sp>
      <p:sp>
        <p:nvSpPr>
          <p:cNvPr id="230" name="Arrow"/>
          <p:cNvSpPr/>
          <p:nvPr/>
        </p:nvSpPr>
        <p:spPr>
          <a:xfrm>
            <a:off x="3951518" y="4557079"/>
            <a:ext cx="1140322" cy="459722"/>
          </a:xfrm>
          <a:prstGeom prst="rightArrow">
            <a:avLst>
              <a:gd name="adj1" fmla="val 67275"/>
              <a:gd name="adj2" fmla="val 73747"/>
            </a:avLst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vector of intensity values"/>
          <p:cNvSpPr txBox="1"/>
          <p:nvPr/>
        </p:nvSpPr>
        <p:spPr>
          <a:xfrm>
            <a:off x="7336663" y="5369242"/>
            <a:ext cx="346862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vector of intensity values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ny Im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Tiny Images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211" y="2718994"/>
            <a:ext cx="9086378" cy="60682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231344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9211" y="2726075"/>
            <a:ext cx="9086378" cy="60540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Just down-sample it!">
            <a:extLst>
              <a:ext uri="{FF2B5EF4-FFF2-40B4-BE49-F238E27FC236}">
                <a16:creationId xmlns:a16="http://schemas.microsoft.com/office/drawing/2014/main" xmlns="" id="{4BDBDC60-447A-48CC-A707-AEB9F15333BD}"/>
              </a:ext>
            </a:extLst>
          </p:cNvPr>
          <p:cNvSpPr txBox="1"/>
          <p:nvPr/>
        </p:nvSpPr>
        <p:spPr>
          <a:xfrm>
            <a:off x="1959211" y="1079232"/>
            <a:ext cx="908637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dirty="0"/>
              <a:t>Just down-sample it!</a:t>
            </a:r>
          </a:p>
          <a:p>
            <a:r>
              <a:rPr lang="en-US" dirty="0"/>
              <a:t>Simple, fast, robust to small affine transforms.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34574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Image p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patch</a:t>
            </a:r>
          </a:p>
        </p:txBody>
      </p:sp>
      <p:sp>
        <p:nvSpPr>
          <p:cNvPr id="188" name="Just use the pixel values of the patch"/>
          <p:cNvSpPr txBox="1"/>
          <p:nvPr/>
        </p:nvSpPr>
        <p:spPr>
          <a:xfrm>
            <a:off x="978089" y="2747971"/>
            <a:ext cx="76873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Just use the pixel values of the patch</a:t>
            </a:r>
          </a:p>
        </p:txBody>
      </p:sp>
      <p:sp>
        <p:nvSpPr>
          <p:cNvPr id="189" name="Perfectly fine if geometry and appearance is unchanged (a.k.a. template matching)"/>
          <p:cNvSpPr txBox="1"/>
          <p:nvPr/>
        </p:nvSpPr>
        <p:spPr>
          <a:xfrm>
            <a:off x="978089" y="6389678"/>
            <a:ext cx="116672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Perfectly fine if geometry and appearance is unchanged </a:t>
            </a:r>
            <a:r>
              <a:rPr sz="2400"/>
              <a:t>(a.k.a. template matching)</a:t>
            </a:r>
          </a:p>
        </p:txBody>
      </p:sp>
      <p:sp>
        <p:nvSpPr>
          <p:cNvPr id="190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grpSp>
        <p:nvGrpSpPr>
          <p:cNvPr id="200" name="Group"/>
          <p:cNvGrpSpPr/>
          <p:nvPr/>
        </p:nvGrpSpPr>
        <p:grpSpPr>
          <a:xfrm>
            <a:off x="1300165" y="3813175"/>
            <a:ext cx="2159001" cy="2159000"/>
            <a:chOff x="0" y="0"/>
            <a:chExt cx="2159000" cy="2159000"/>
          </a:xfrm>
        </p:grpSpPr>
        <p:sp>
          <p:nvSpPr>
            <p:cNvPr id="191" name="Square"/>
            <p:cNvSpPr/>
            <p:nvPr/>
          </p:nvSpPr>
          <p:spPr>
            <a:xfrm>
              <a:off x="0" y="0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2" name="Square"/>
            <p:cNvSpPr/>
            <p:nvPr/>
          </p:nvSpPr>
          <p:spPr>
            <a:xfrm>
              <a:off x="719137" y="0"/>
              <a:ext cx="720726" cy="72072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3" name="Square"/>
            <p:cNvSpPr/>
            <p:nvPr/>
          </p:nvSpPr>
          <p:spPr>
            <a:xfrm>
              <a:off x="1439862" y="0"/>
              <a:ext cx="719138" cy="719138"/>
            </a:xfrm>
            <a:prstGeom prst="rect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4" name="Square"/>
            <p:cNvSpPr/>
            <p:nvPr/>
          </p:nvSpPr>
          <p:spPr>
            <a:xfrm>
              <a:off x="0" y="719137"/>
              <a:ext cx="719138" cy="720726"/>
            </a:xfrm>
            <a:prstGeom prst="rect">
              <a:avLst/>
            </a:prstGeom>
            <a:solidFill>
              <a:srgbClr val="1C1C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5" name="Square"/>
            <p:cNvSpPr/>
            <p:nvPr/>
          </p:nvSpPr>
          <p:spPr>
            <a:xfrm>
              <a:off x="719137" y="719137"/>
              <a:ext cx="720726" cy="7207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6" name="Square"/>
            <p:cNvSpPr/>
            <p:nvPr/>
          </p:nvSpPr>
          <p:spPr>
            <a:xfrm>
              <a:off x="1439862" y="719137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7" name="Square"/>
            <p:cNvSpPr/>
            <p:nvPr/>
          </p:nvSpPr>
          <p:spPr>
            <a:xfrm>
              <a:off x="0" y="1438275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8" name="Square"/>
            <p:cNvSpPr/>
            <p:nvPr/>
          </p:nvSpPr>
          <p:spPr>
            <a:xfrm>
              <a:off x="719137" y="1438275"/>
              <a:ext cx="720726" cy="72072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199" name="Square"/>
            <p:cNvSpPr/>
            <p:nvPr/>
          </p:nvSpPr>
          <p:spPr>
            <a:xfrm>
              <a:off x="1439862" y="1438275"/>
              <a:ext cx="719138" cy="719138"/>
            </a:xfrm>
            <a:prstGeom prst="rect">
              <a:avLst/>
            </a:pr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</p:grpSp>
      <p:sp>
        <p:nvSpPr>
          <p:cNvPr id="201" name="("/>
          <p:cNvSpPr txBox="1"/>
          <p:nvPr/>
        </p:nvSpPr>
        <p:spPr>
          <a:xfrm>
            <a:off x="5399087" y="4263858"/>
            <a:ext cx="357893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</a:p>
        </p:txBody>
      </p:sp>
      <p:sp>
        <p:nvSpPr>
          <p:cNvPr id="202" name=")"/>
          <p:cNvSpPr txBox="1"/>
          <p:nvPr/>
        </p:nvSpPr>
        <p:spPr>
          <a:xfrm>
            <a:off x="12312650" y="4262271"/>
            <a:ext cx="357892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03" name="1"/>
          <p:cNvSpPr txBox="1"/>
          <p:nvPr/>
        </p:nvSpPr>
        <p:spPr>
          <a:xfrm>
            <a:off x="1481792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1</a:t>
            </a:r>
          </a:p>
        </p:txBody>
      </p:sp>
      <p:sp>
        <p:nvSpPr>
          <p:cNvPr id="204" name="2"/>
          <p:cNvSpPr txBox="1"/>
          <p:nvPr/>
        </p:nvSpPr>
        <p:spPr>
          <a:xfrm>
            <a:off x="2196167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2</a:t>
            </a:r>
          </a:p>
        </p:txBody>
      </p:sp>
      <p:sp>
        <p:nvSpPr>
          <p:cNvPr id="205" name="3"/>
          <p:cNvSpPr txBox="1"/>
          <p:nvPr/>
        </p:nvSpPr>
        <p:spPr>
          <a:xfrm>
            <a:off x="2975630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3</a:t>
            </a:r>
          </a:p>
        </p:txBody>
      </p:sp>
      <p:sp>
        <p:nvSpPr>
          <p:cNvPr id="206" name="4"/>
          <p:cNvSpPr txBox="1"/>
          <p:nvPr/>
        </p:nvSpPr>
        <p:spPr>
          <a:xfrm>
            <a:off x="1481792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4</a:t>
            </a:r>
          </a:p>
        </p:txBody>
      </p:sp>
      <p:sp>
        <p:nvSpPr>
          <p:cNvPr id="207" name="5"/>
          <p:cNvSpPr txBox="1"/>
          <p:nvPr/>
        </p:nvSpPr>
        <p:spPr>
          <a:xfrm>
            <a:off x="2196167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5</a:t>
            </a:r>
          </a:p>
        </p:txBody>
      </p:sp>
      <p:sp>
        <p:nvSpPr>
          <p:cNvPr id="208" name="6"/>
          <p:cNvSpPr txBox="1"/>
          <p:nvPr/>
        </p:nvSpPr>
        <p:spPr>
          <a:xfrm>
            <a:off x="2975630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6</a:t>
            </a:r>
          </a:p>
        </p:txBody>
      </p:sp>
      <p:sp>
        <p:nvSpPr>
          <p:cNvPr id="209" name="7"/>
          <p:cNvSpPr txBox="1"/>
          <p:nvPr/>
        </p:nvSpPr>
        <p:spPr>
          <a:xfrm>
            <a:off x="1481792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7</a:t>
            </a:r>
          </a:p>
        </p:txBody>
      </p:sp>
      <p:sp>
        <p:nvSpPr>
          <p:cNvPr id="210" name="8"/>
          <p:cNvSpPr txBox="1"/>
          <p:nvPr/>
        </p:nvSpPr>
        <p:spPr>
          <a:xfrm>
            <a:off x="2196167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8</a:t>
            </a:r>
          </a:p>
        </p:txBody>
      </p:sp>
      <p:sp>
        <p:nvSpPr>
          <p:cNvPr id="211" name="9"/>
          <p:cNvSpPr txBox="1"/>
          <p:nvPr/>
        </p:nvSpPr>
        <p:spPr>
          <a:xfrm>
            <a:off x="2975630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9</a:t>
            </a:r>
          </a:p>
        </p:txBody>
      </p:sp>
      <p:sp>
        <p:nvSpPr>
          <p:cNvPr id="212" name="Square"/>
          <p:cNvSpPr/>
          <p:nvPr/>
        </p:nvSpPr>
        <p:spPr>
          <a:xfrm>
            <a:off x="5830887" y="4427371"/>
            <a:ext cx="719138" cy="719138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3" name="1"/>
          <p:cNvSpPr txBox="1"/>
          <p:nvPr/>
        </p:nvSpPr>
        <p:spPr>
          <a:xfrm>
            <a:off x="6064227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1</a:t>
            </a:r>
          </a:p>
        </p:txBody>
      </p:sp>
      <p:sp>
        <p:nvSpPr>
          <p:cNvPr id="214" name="Square"/>
          <p:cNvSpPr/>
          <p:nvPr/>
        </p:nvSpPr>
        <p:spPr>
          <a:xfrm>
            <a:off x="6551612" y="4427371"/>
            <a:ext cx="720726" cy="72072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5" name="2"/>
          <p:cNvSpPr txBox="1"/>
          <p:nvPr/>
        </p:nvSpPr>
        <p:spPr>
          <a:xfrm>
            <a:off x="6771594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2</a:t>
            </a:r>
          </a:p>
        </p:txBody>
      </p:sp>
      <p:sp>
        <p:nvSpPr>
          <p:cNvPr id="216" name="Square"/>
          <p:cNvSpPr/>
          <p:nvPr/>
        </p:nvSpPr>
        <p:spPr>
          <a:xfrm>
            <a:off x="7270750" y="4427371"/>
            <a:ext cx="719138" cy="719138"/>
          </a:xfrm>
          <a:prstGeom prst="rect">
            <a:avLst/>
          </a:prstGeom>
          <a:solidFill>
            <a:srgbClr val="96969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7" name="3"/>
          <p:cNvSpPr txBox="1"/>
          <p:nvPr/>
        </p:nvSpPr>
        <p:spPr>
          <a:xfrm>
            <a:off x="7492986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3</a:t>
            </a:r>
          </a:p>
        </p:txBody>
      </p:sp>
      <p:sp>
        <p:nvSpPr>
          <p:cNvPr id="218" name="Square"/>
          <p:cNvSpPr/>
          <p:nvPr/>
        </p:nvSpPr>
        <p:spPr>
          <a:xfrm>
            <a:off x="7978775" y="4427371"/>
            <a:ext cx="719138" cy="720726"/>
          </a:xfrm>
          <a:prstGeom prst="rect">
            <a:avLst/>
          </a:prstGeom>
          <a:solidFill>
            <a:srgbClr val="1C1C1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19" name="4"/>
          <p:cNvSpPr txBox="1"/>
          <p:nvPr/>
        </p:nvSpPr>
        <p:spPr>
          <a:xfrm>
            <a:off x="8207367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4</a:t>
            </a:r>
          </a:p>
        </p:txBody>
      </p:sp>
      <p:sp>
        <p:nvSpPr>
          <p:cNvPr id="220" name="Square"/>
          <p:cNvSpPr/>
          <p:nvPr/>
        </p:nvSpPr>
        <p:spPr>
          <a:xfrm>
            <a:off x="8712200" y="4427371"/>
            <a:ext cx="720725" cy="720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1" name="5"/>
          <p:cNvSpPr txBox="1"/>
          <p:nvPr/>
        </p:nvSpPr>
        <p:spPr>
          <a:xfrm>
            <a:off x="8921746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5</a:t>
            </a:r>
          </a:p>
        </p:txBody>
      </p:sp>
      <p:sp>
        <p:nvSpPr>
          <p:cNvPr id="222" name="Square"/>
          <p:cNvSpPr/>
          <p:nvPr/>
        </p:nvSpPr>
        <p:spPr>
          <a:xfrm>
            <a:off x="9431337" y="4428958"/>
            <a:ext cx="719138" cy="719139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3" name="6"/>
          <p:cNvSpPr txBox="1"/>
          <p:nvPr/>
        </p:nvSpPr>
        <p:spPr>
          <a:xfrm>
            <a:off x="9700552" y="4551213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6</a:t>
            </a:r>
          </a:p>
        </p:txBody>
      </p:sp>
      <p:sp>
        <p:nvSpPr>
          <p:cNvPr id="224" name="Square"/>
          <p:cNvSpPr/>
          <p:nvPr/>
        </p:nvSpPr>
        <p:spPr>
          <a:xfrm>
            <a:off x="10152062" y="4428958"/>
            <a:ext cx="719138" cy="719139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5" name="7"/>
          <p:cNvSpPr txBox="1"/>
          <p:nvPr/>
        </p:nvSpPr>
        <p:spPr>
          <a:xfrm>
            <a:off x="10414932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7</a:t>
            </a:r>
          </a:p>
        </p:txBody>
      </p:sp>
      <p:sp>
        <p:nvSpPr>
          <p:cNvPr id="226" name="Square"/>
          <p:cNvSpPr/>
          <p:nvPr/>
        </p:nvSpPr>
        <p:spPr>
          <a:xfrm>
            <a:off x="10871200" y="4427371"/>
            <a:ext cx="720725" cy="720726"/>
          </a:xfrm>
          <a:prstGeom prst="rect">
            <a:avLst/>
          </a:prstGeom>
          <a:solidFill>
            <a:srgbClr val="777777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7" name="8"/>
          <p:cNvSpPr txBox="1"/>
          <p:nvPr/>
        </p:nvSpPr>
        <p:spPr>
          <a:xfrm>
            <a:off x="11129312" y="4551213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8</a:t>
            </a:r>
          </a:p>
        </p:txBody>
      </p:sp>
      <p:sp>
        <p:nvSpPr>
          <p:cNvPr id="228" name="Square"/>
          <p:cNvSpPr/>
          <p:nvPr/>
        </p:nvSpPr>
        <p:spPr>
          <a:xfrm>
            <a:off x="11591925" y="4428958"/>
            <a:ext cx="719138" cy="719139"/>
          </a:xfrm>
          <a:prstGeom prst="rect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29" name="9"/>
          <p:cNvSpPr txBox="1"/>
          <p:nvPr/>
        </p:nvSpPr>
        <p:spPr>
          <a:xfrm>
            <a:off x="11843691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9</a:t>
            </a:r>
          </a:p>
        </p:txBody>
      </p:sp>
      <p:sp>
        <p:nvSpPr>
          <p:cNvPr id="230" name="Arrow"/>
          <p:cNvSpPr/>
          <p:nvPr/>
        </p:nvSpPr>
        <p:spPr>
          <a:xfrm>
            <a:off x="3951518" y="4557079"/>
            <a:ext cx="1140322" cy="459722"/>
          </a:xfrm>
          <a:prstGeom prst="rightArrow">
            <a:avLst>
              <a:gd name="adj1" fmla="val 67275"/>
              <a:gd name="adj2" fmla="val 73747"/>
            </a:avLst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vector of intensity values"/>
          <p:cNvSpPr txBox="1"/>
          <p:nvPr/>
        </p:nvSpPr>
        <p:spPr>
          <a:xfrm>
            <a:off x="7336663" y="5369242"/>
            <a:ext cx="346862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vector of intensity values</a:t>
            </a:r>
          </a:p>
        </p:txBody>
      </p:sp>
    </p:spTree>
    <p:extLst>
      <p:ext uri="{BB962C8B-B14F-4D97-AF65-F5344CB8AC3E}">
        <p14:creationId xmlns:p14="http://schemas.microsoft.com/office/powerpoint/2010/main" val="26939458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Image pat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patch</a:t>
            </a:r>
          </a:p>
        </p:txBody>
      </p:sp>
      <p:sp>
        <p:nvSpPr>
          <p:cNvPr id="234" name="Just use the pixel values of the patch"/>
          <p:cNvSpPr txBox="1"/>
          <p:nvPr/>
        </p:nvSpPr>
        <p:spPr>
          <a:xfrm>
            <a:off x="978089" y="2747971"/>
            <a:ext cx="76873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Just use the pixel values of the patch</a:t>
            </a:r>
          </a:p>
        </p:txBody>
      </p:sp>
      <p:sp>
        <p:nvSpPr>
          <p:cNvPr id="235" name="Perfectly fine if geometry and appearance is unchanged (a.k.a. template matching)"/>
          <p:cNvSpPr txBox="1"/>
          <p:nvPr/>
        </p:nvSpPr>
        <p:spPr>
          <a:xfrm>
            <a:off x="978089" y="6389678"/>
            <a:ext cx="1166725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/>
            <a:r>
              <a:t>Perfectly fine if geometry and appearance is unchanged </a:t>
            </a:r>
            <a:r>
              <a:rPr sz="2400"/>
              <a:t>(a.k.a. template matching)</a:t>
            </a:r>
          </a:p>
        </p:txBody>
      </p:sp>
      <p:sp>
        <p:nvSpPr>
          <p:cNvPr id="236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sp>
        <p:nvSpPr>
          <p:cNvPr id="237" name="How can you be less sensitive to absolute intensity values?"/>
          <p:cNvSpPr txBox="1"/>
          <p:nvPr/>
        </p:nvSpPr>
        <p:spPr>
          <a:xfrm>
            <a:off x="1711858" y="8737600"/>
            <a:ext cx="95810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can you be less sensitive to absolute intensity values? </a:t>
            </a:r>
          </a:p>
        </p:txBody>
      </p:sp>
      <p:grpSp>
        <p:nvGrpSpPr>
          <p:cNvPr id="247" name="Group"/>
          <p:cNvGrpSpPr/>
          <p:nvPr/>
        </p:nvGrpSpPr>
        <p:grpSpPr>
          <a:xfrm>
            <a:off x="1300165" y="3813175"/>
            <a:ext cx="2159001" cy="2159000"/>
            <a:chOff x="0" y="0"/>
            <a:chExt cx="2159000" cy="2159000"/>
          </a:xfrm>
        </p:grpSpPr>
        <p:sp>
          <p:nvSpPr>
            <p:cNvPr id="238" name="Square"/>
            <p:cNvSpPr/>
            <p:nvPr/>
          </p:nvSpPr>
          <p:spPr>
            <a:xfrm>
              <a:off x="0" y="0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39" name="Square"/>
            <p:cNvSpPr/>
            <p:nvPr/>
          </p:nvSpPr>
          <p:spPr>
            <a:xfrm>
              <a:off x="719137" y="0"/>
              <a:ext cx="720726" cy="72072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40" name="Square"/>
            <p:cNvSpPr/>
            <p:nvPr/>
          </p:nvSpPr>
          <p:spPr>
            <a:xfrm>
              <a:off x="1439862" y="0"/>
              <a:ext cx="719138" cy="719138"/>
            </a:xfrm>
            <a:prstGeom prst="rect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41" name="Square"/>
            <p:cNvSpPr/>
            <p:nvPr/>
          </p:nvSpPr>
          <p:spPr>
            <a:xfrm>
              <a:off x="0" y="719137"/>
              <a:ext cx="719138" cy="720726"/>
            </a:xfrm>
            <a:prstGeom prst="rect">
              <a:avLst/>
            </a:prstGeom>
            <a:solidFill>
              <a:srgbClr val="1C1C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42" name="Square"/>
            <p:cNvSpPr/>
            <p:nvPr/>
          </p:nvSpPr>
          <p:spPr>
            <a:xfrm>
              <a:off x="719137" y="719137"/>
              <a:ext cx="720726" cy="7207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43" name="Square"/>
            <p:cNvSpPr/>
            <p:nvPr/>
          </p:nvSpPr>
          <p:spPr>
            <a:xfrm>
              <a:off x="1439862" y="719137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44" name="Square"/>
            <p:cNvSpPr/>
            <p:nvPr/>
          </p:nvSpPr>
          <p:spPr>
            <a:xfrm>
              <a:off x="0" y="1438275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45" name="Square"/>
            <p:cNvSpPr/>
            <p:nvPr/>
          </p:nvSpPr>
          <p:spPr>
            <a:xfrm>
              <a:off x="719137" y="1438275"/>
              <a:ext cx="720726" cy="72072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46" name="Square"/>
            <p:cNvSpPr/>
            <p:nvPr/>
          </p:nvSpPr>
          <p:spPr>
            <a:xfrm>
              <a:off x="1439862" y="1438275"/>
              <a:ext cx="719138" cy="719138"/>
            </a:xfrm>
            <a:prstGeom prst="rect">
              <a:avLst/>
            </a:pr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</p:grpSp>
      <p:sp>
        <p:nvSpPr>
          <p:cNvPr id="248" name="("/>
          <p:cNvSpPr txBox="1"/>
          <p:nvPr/>
        </p:nvSpPr>
        <p:spPr>
          <a:xfrm>
            <a:off x="5399087" y="4263858"/>
            <a:ext cx="357893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</a:p>
        </p:txBody>
      </p:sp>
      <p:sp>
        <p:nvSpPr>
          <p:cNvPr id="249" name=")"/>
          <p:cNvSpPr txBox="1"/>
          <p:nvPr/>
        </p:nvSpPr>
        <p:spPr>
          <a:xfrm>
            <a:off x="12312650" y="4262271"/>
            <a:ext cx="357892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50" name="1"/>
          <p:cNvSpPr txBox="1"/>
          <p:nvPr/>
        </p:nvSpPr>
        <p:spPr>
          <a:xfrm>
            <a:off x="1481792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1</a:t>
            </a:r>
          </a:p>
        </p:txBody>
      </p:sp>
      <p:sp>
        <p:nvSpPr>
          <p:cNvPr id="251" name="2"/>
          <p:cNvSpPr txBox="1"/>
          <p:nvPr/>
        </p:nvSpPr>
        <p:spPr>
          <a:xfrm>
            <a:off x="2196167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2</a:t>
            </a:r>
          </a:p>
        </p:txBody>
      </p:sp>
      <p:sp>
        <p:nvSpPr>
          <p:cNvPr id="252" name="3"/>
          <p:cNvSpPr txBox="1"/>
          <p:nvPr/>
        </p:nvSpPr>
        <p:spPr>
          <a:xfrm>
            <a:off x="2975630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3</a:t>
            </a:r>
          </a:p>
        </p:txBody>
      </p:sp>
      <p:sp>
        <p:nvSpPr>
          <p:cNvPr id="253" name="4"/>
          <p:cNvSpPr txBox="1"/>
          <p:nvPr/>
        </p:nvSpPr>
        <p:spPr>
          <a:xfrm>
            <a:off x="1481792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4</a:t>
            </a:r>
          </a:p>
        </p:txBody>
      </p:sp>
      <p:sp>
        <p:nvSpPr>
          <p:cNvPr id="254" name="5"/>
          <p:cNvSpPr txBox="1"/>
          <p:nvPr/>
        </p:nvSpPr>
        <p:spPr>
          <a:xfrm>
            <a:off x="2196167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5</a:t>
            </a:r>
          </a:p>
        </p:txBody>
      </p:sp>
      <p:sp>
        <p:nvSpPr>
          <p:cNvPr id="255" name="6"/>
          <p:cNvSpPr txBox="1"/>
          <p:nvPr/>
        </p:nvSpPr>
        <p:spPr>
          <a:xfrm>
            <a:off x="2975630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6</a:t>
            </a:r>
          </a:p>
        </p:txBody>
      </p:sp>
      <p:sp>
        <p:nvSpPr>
          <p:cNvPr id="256" name="7"/>
          <p:cNvSpPr txBox="1"/>
          <p:nvPr/>
        </p:nvSpPr>
        <p:spPr>
          <a:xfrm>
            <a:off x="1481792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7</a:t>
            </a:r>
          </a:p>
        </p:txBody>
      </p:sp>
      <p:sp>
        <p:nvSpPr>
          <p:cNvPr id="257" name="8"/>
          <p:cNvSpPr txBox="1"/>
          <p:nvPr/>
        </p:nvSpPr>
        <p:spPr>
          <a:xfrm>
            <a:off x="2196167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8</a:t>
            </a:r>
          </a:p>
        </p:txBody>
      </p:sp>
      <p:sp>
        <p:nvSpPr>
          <p:cNvPr id="258" name="9"/>
          <p:cNvSpPr txBox="1"/>
          <p:nvPr/>
        </p:nvSpPr>
        <p:spPr>
          <a:xfrm>
            <a:off x="2975630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9</a:t>
            </a:r>
          </a:p>
        </p:txBody>
      </p:sp>
      <p:sp>
        <p:nvSpPr>
          <p:cNvPr id="259" name="Square"/>
          <p:cNvSpPr/>
          <p:nvPr/>
        </p:nvSpPr>
        <p:spPr>
          <a:xfrm>
            <a:off x="5830887" y="4427371"/>
            <a:ext cx="719138" cy="719138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60" name="1"/>
          <p:cNvSpPr txBox="1"/>
          <p:nvPr/>
        </p:nvSpPr>
        <p:spPr>
          <a:xfrm>
            <a:off x="6064227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1</a:t>
            </a:r>
          </a:p>
        </p:txBody>
      </p:sp>
      <p:sp>
        <p:nvSpPr>
          <p:cNvPr id="261" name="Square"/>
          <p:cNvSpPr/>
          <p:nvPr/>
        </p:nvSpPr>
        <p:spPr>
          <a:xfrm>
            <a:off x="6551612" y="4427371"/>
            <a:ext cx="720726" cy="72072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62" name="2"/>
          <p:cNvSpPr txBox="1"/>
          <p:nvPr/>
        </p:nvSpPr>
        <p:spPr>
          <a:xfrm>
            <a:off x="6771594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2</a:t>
            </a:r>
          </a:p>
        </p:txBody>
      </p:sp>
      <p:sp>
        <p:nvSpPr>
          <p:cNvPr id="263" name="Square"/>
          <p:cNvSpPr/>
          <p:nvPr/>
        </p:nvSpPr>
        <p:spPr>
          <a:xfrm>
            <a:off x="7270750" y="4427371"/>
            <a:ext cx="719138" cy="719138"/>
          </a:xfrm>
          <a:prstGeom prst="rect">
            <a:avLst/>
          </a:prstGeom>
          <a:solidFill>
            <a:srgbClr val="969696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64" name="3"/>
          <p:cNvSpPr txBox="1"/>
          <p:nvPr/>
        </p:nvSpPr>
        <p:spPr>
          <a:xfrm>
            <a:off x="7492986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3</a:t>
            </a:r>
          </a:p>
        </p:txBody>
      </p:sp>
      <p:sp>
        <p:nvSpPr>
          <p:cNvPr id="265" name="Square"/>
          <p:cNvSpPr/>
          <p:nvPr/>
        </p:nvSpPr>
        <p:spPr>
          <a:xfrm>
            <a:off x="7978775" y="4427371"/>
            <a:ext cx="719138" cy="720726"/>
          </a:xfrm>
          <a:prstGeom prst="rect">
            <a:avLst/>
          </a:prstGeom>
          <a:solidFill>
            <a:srgbClr val="1C1C1C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66" name="4"/>
          <p:cNvSpPr txBox="1"/>
          <p:nvPr/>
        </p:nvSpPr>
        <p:spPr>
          <a:xfrm>
            <a:off x="8207367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4</a:t>
            </a:r>
          </a:p>
        </p:txBody>
      </p:sp>
      <p:sp>
        <p:nvSpPr>
          <p:cNvPr id="267" name="Square"/>
          <p:cNvSpPr/>
          <p:nvPr/>
        </p:nvSpPr>
        <p:spPr>
          <a:xfrm>
            <a:off x="8712200" y="4427371"/>
            <a:ext cx="720725" cy="7207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68" name="5"/>
          <p:cNvSpPr txBox="1"/>
          <p:nvPr/>
        </p:nvSpPr>
        <p:spPr>
          <a:xfrm>
            <a:off x="8921746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5</a:t>
            </a:r>
          </a:p>
        </p:txBody>
      </p:sp>
      <p:sp>
        <p:nvSpPr>
          <p:cNvPr id="269" name="Square"/>
          <p:cNvSpPr/>
          <p:nvPr/>
        </p:nvSpPr>
        <p:spPr>
          <a:xfrm>
            <a:off x="9431337" y="4428958"/>
            <a:ext cx="719138" cy="719139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70" name="6"/>
          <p:cNvSpPr txBox="1"/>
          <p:nvPr/>
        </p:nvSpPr>
        <p:spPr>
          <a:xfrm>
            <a:off x="9700552" y="4551213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6</a:t>
            </a:r>
          </a:p>
        </p:txBody>
      </p:sp>
      <p:sp>
        <p:nvSpPr>
          <p:cNvPr id="271" name="Square"/>
          <p:cNvSpPr/>
          <p:nvPr/>
        </p:nvSpPr>
        <p:spPr>
          <a:xfrm>
            <a:off x="10152062" y="4428958"/>
            <a:ext cx="719138" cy="719139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72" name="7"/>
          <p:cNvSpPr txBox="1"/>
          <p:nvPr/>
        </p:nvSpPr>
        <p:spPr>
          <a:xfrm>
            <a:off x="10414932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7</a:t>
            </a:r>
          </a:p>
        </p:txBody>
      </p:sp>
      <p:sp>
        <p:nvSpPr>
          <p:cNvPr id="273" name="Square"/>
          <p:cNvSpPr/>
          <p:nvPr/>
        </p:nvSpPr>
        <p:spPr>
          <a:xfrm>
            <a:off x="10871200" y="4427371"/>
            <a:ext cx="720725" cy="720726"/>
          </a:xfrm>
          <a:prstGeom prst="rect">
            <a:avLst/>
          </a:prstGeom>
          <a:solidFill>
            <a:srgbClr val="777777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74" name="8"/>
          <p:cNvSpPr txBox="1"/>
          <p:nvPr/>
        </p:nvSpPr>
        <p:spPr>
          <a:xfrm>
            <a:off x="11129312" y="4551213"/>
            <a:ext cx="301908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8</a:t>
            </a:r>
          </a:p>
        </p:txBody>
      </p:sp>
      <p:sp>
        <p:nvSpPr>
          <p:cNvPr id="275" name="Square"/>
          <p:cNvSpPr/>
          <p:nvPr/>
        </p:nvSpPr>
        <p:spPr>
          <a:xfrm>
            <a:off x="11591925" y="4428958"/>
            <a:ext cx="719138" cy="719139"/>
          </a:xfrm>
          <a:prstGeom prst="rect">
            <a:avLst/>
          </a:prstGeom>
          <a:solidFill>
            <a:srgbClr val="C0C0C0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276" name="9"/>
          <p:cNvSpPr txBox="1"/>
          <p:nvPr/>
        </p:nvSpPr>
        <p:spPr>
          <a:xfrm>
            <a:off x="11843691" y="4551213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9</a:t>
            </a:r>
          </a:p>
        </p:txBody>
      </p:sp>
      <p:sp>
        <p:nvSpPr>
          <p:cNvPr id="277" name="Arrow"/>
          <p:cNvSpPr/>
          <p:nvPr/>
        </p:nvSpPr>
        <p:spPr>
          <a:xfrm>
            <a:off x="3951518" y="4557079"/>
            <a:ext cx="1140322" cy="459722"/>
          </a:xfrm>
          <a:prstGeom prst="rightArrow">
            <a:avLst>
              <a:gd name="adj1" fmla="val 67275"/>
              <a:gd name="adj2" fmla="val 73747"/>
            </a:avLst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8" name="vector of intensity values"/>
          <p:cNvSpPr txBox="1"/>
          <p:nvPr/>
        </p:nvSpPr>
        <p:spPr>
          <a:xfrm>
            <a:off x="7336663" y="5369242"/>
            <a:ext cx="346862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vector of intensity values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Image gra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gradients</a:t>
            </a:r>
          </a:p>
        </p:txBody>
      </p:sp>
      <p:sp>
        <p:nvSpPr>
          <p:cNvPr id="281" name="Use pixel differences"/>
          <p:cNvSpPr txBox="1"/>
          <p:nvPr/>
        </p:nvSpPr>
        <p:spPr>
          <a:xfrm>
            <a:off x="826795" y="2660650"/>
            <a:ext cx="44170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 pixel differences</a:t>
            </a:r>
          </a:p>
        </p:txBody>
      </p:sp>
      <p:grpSp>
        <p:nvGrpSpPr>
          <p:cNvPr id="291" name="Group"/>
          <p:cNvGrpSpPr/>
          <p:nvPr/>
        </p:nvGrpSpPr>
        <p:grpSpPr>
          <a:xfrm>
            <a:off x="1300165" y="3813175"/>
            <a:ext cx="2159001" cy="2159000"/>
            <a:chOff x="0" y="0"/>
            <a:chExt cx="2159000" cy="2159000"/>
          </a:xfrm>
        </p:grpSpPr>
        <p:sp>
          <p:nvSpPr>
            <p:cNvPr id="282" name="Square"/>
            <p:cNvSpPr/>
            <p:nvPr/>
          </p:nvSpPr>
          <p:spPr>
            <a:xfrm>
              <a:off x="0" y="0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83" name="Square"/>
            <p:cNvSpPr/>
            <p:nvPr/>
          </p:nvSpPr>
          <p:spPr>
            <a:xfrm>
              <a:off x="719137" y="0"/>
              <a:ext cx="720726" cy="72072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84" name="Square"/>
            <p:cNvSpPr/>
            <p:nvPr/>
          </p:nvSpPr>
          <p:spPr>
            <a:xfrm>
              <a:off x="1439862" y="0"/>
              <a:ext cx="719138" cy="719138"/>
            </a:xfrm>
            <a:prstGeom prst="rect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85" name="Square"/>
            <p:cNvSpPr/>
            <p:nvPr/>
          </p:nvSpPr>
          <p:spPr>
            <a:xfrm>
              <a:off x="0" y="719137"/>
              <a:ext cx="719138" cy="720726"/>
            </a:xfrm>
            <a:prstGeom prst="rect">
              <a:avLst/>
            </a:prstGeom>
            <a:solidFill>
              <a:srgbClr val="1C1C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86" name="Square"/>
            <p:cNvSpPr/>
            <p:nvPr/>
          </p:nvSpPr>
          <p:spPr>
            <a:xfrm>
              <a:off x="719137" y="719137"/>
              <a:ext cx="720726" cy="7207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87" name="Square"/>
            <p:cNvSpPr/>
            <p:nvPr/>
          </p:nvSpPr>
          <p:spPr>
            <a:xfrm>
              <a:off x="1439862" y="719137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88" name="Square"/>
            <p:cNvSpPr/>
            <p:nvPr/>
          </p:nvSpPr>
          <p:spPr>
            <a:xfrm>
              <a:off x="0" y="1438275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89" name="Square"/>
            <p:cNvSpPr/>
            <p:nvPr/>
          </p:nvSpPr>
          <p:spPr>
            <a:xfrm>
              <a:off x="719137" y="1438275"/>
              <a:ext cx="720726" cy="72072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290" name="Square"/>
            <p:cNvSpPr/>
            <p:nvPr/>
          </p:nvSpPr>
          <p:spPr>
            <a:xfrm>
              <a:off x="1439862" y="1438275"/>
              <a:ext cx="719138" cy="719138"/>
            </a:xfrm>
            <a:prstGeom prst="rect">
              <a:avLst/>
            </a:pr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</p:grpSp>
      <p:sp>
        <p:nvSpPr>
          <p:cNvPr id="292" name="("/>
          <p:cNvSpPr txBox="1"/>
          <p:nvPr/>
        </p:nvSpPr>
        <p:spPr>
          <a:xfrm>
            <a:off x="5399087" y="4263858"/>
            <a:ext cx="357893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</a:p>
        </p:txBody>
      </p:sp>
      <p:sp>
        <p:nvSpPr>
          <p:cNvPr id="293" name=")"/>
          <p:cNvSpPr txBox="1"/>
          <p:nvPr/>
        </p:nvSpPr>
        <p:spPr>
          <a:xfrm>
            <a:off x="10157802" y="4263858"/>
            <a:ext cx="357893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294" name="1"/>
          <p:cNvSpPr txBox="1"/>
          <p:nvPr/>
        </p:nvSpPr>
        <p:spPr>
          <a:xfrm>
            <a:off x="1481792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1</a:t>
            </a:r>
          </a:p>
        </p:txBody>
      </p:sp>
      <p:sp>
        <p:nvSpPr>
          <p:cNvPr id="295" name="2"/>
          <p:cNvSpPr txBox="1"/>
          <p:nvPr/>
        </p:nvSpPr>
        <p:spPr>
          <a:xfrm>
            <a:off x="2196167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2</a:t>
            </a:r>
          </a:p>
        </p:txBody>
      </p:sp>
      <p:sp>
        <p:nvSpPr>
          <p:cNvPr id="296" name="3"/>
          <p:cNvSpPr txBox="1"/>
          <p:nvPr/>
        </p:nvSpPr>
        <p:spPr>
          <a:xfrm>
            <a:off x="2975630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3</a:t>
            </a:r>
          </a:p>
        </p:txBody>
      </p:sp>
      <p:sp>
        <p:nvSpPr>
          <p:cNvPr id="297" name="4"/>
          <p:cNvSpPr txBox="1"/>
          <p:nvPr/>
        </p:nvSpPr>
        <p:spPr>
          <a:xfrm>
            <a:off x="1481792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4</a:t>
            </a:r>
          </a:p>
        </p:txBody>
      </p:sp>
      <p:sp>
        <p:nvSpPr>
          <p:cNvPr id="298" name="5"/>
          <p:cNvSpPr txBox="1"/>
          <p:nvPr/>
        </p:nvSpPr>
        <p:spPr>
          <a:xfrm>
            <a:off x="2196167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5</a:t>
            </a:r>
          </a:p>
        </p:txBody>
      </p:sp>
      <p:sp>
        <p:nvSpPr>
          <p:cNvPr id="299" name="6"/>
          <p:cNvSpPr txBox="1"/>
          <p:nvPr/>
        </p:nvSpPr>
        <p:spPr>
          <a:xfrm>
            <a:off x="2975630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6</a:t>
            </a:r>
          </a:p>
        </p:txBody>
      </p:sp>
      <p:sp>
        <p:nvSpPr>
          <p:cNvPr id="300" name="7"/>
          <p:cNvSpPr txBox="1"/>
          <p:nvPr/>
        </p:nvSpPr>
        <p:spPr>
          <a:xfrm>
            <a:off x="1481792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7</a:t>
            </a:r>
          </a:p>
        </p:txBody>
      </p:sp>
      <p:sp>
        <p:nvSpPr>
          <p:cNvPr id="301" name="8"/>
          <p:cNvSpPr txBox="1"/>
          <p:nvPr/>
        </p:nvSpPr>
        <p:spPr>
          <a:xfrm>
            <a:off x="2196167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8</a:t>
            </a:r>
          </a:p>
        </p:txBody>
      </p:sp>
      <p:sp>
        <p:nvSpPr>
          <p:cNvPr id="302" name="9"/>
          <p:cNvSpPr txBox="1"/>
          <p:nvPr/>
        </p:nvSpPr>
        <p:spPr>
          <a:xfrm>
            <a:off x="2975630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9</a:t>
            </a:r>
          </a:p>
        </p:txBody>
      </p:sp>
      <p:sp>
        <p:nvSpPr>
          <p:cNvPr id="303" name="Square"/>
          <p:cNvSpPr/>
          <p:nvPr/>
        </p:nvSpPr>
        <p:spPr>
          <a:xfrm>
            <a:off x="5843186" y="4451032"/>
            <a:ext cx="720726" cy="720726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04" name="Arrow"/>
          <p:cNvSpPr/>
          <p:nvPr/>
        </p:nvSpPr>
        <p:spPr>
          <a:xfrm>
            <a:off x="3951518" y="4557079"/>
            <a:ext cx="1140322" cy="459722"/>
          </a:xfrm>
          <a:prstGeom prst="rightArrow">
            <a:avLst>
              <a:gd name="adj1" fmla="val 67275"/>
              <a:gd name="adj2" fmla="val 73747"/>
            </a:avLst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quare"/>
          <p:cNvSpPr/>
          <p:nvPr/>
        </p:nvSpPr>
        <p:spPr>
          <a:xfrm>
            <a:off x="6545282" y="4451032"/>
            <a:ext cx="720726" cy="720726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06" name="Square"/>
          <p:cNvSpPr/>
          <p:nvPr/>
        </p:nvSpPr>
        <p:spPr>
          <a:xfrm>
            <a:off x="7264458" y="4451032"/>
            <a:ext cx="720726" cy="720726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07" name="Square"/>
          <p:cNvSpPr/>
          <p:nvPr/>
        </p:nvSpPr>
        <p:spPr>
          <a:xfrm>
            <a:off x="7990810" y="4451032"/>
            <a:ext cx="720726" cy="7207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08" name="Square"/>
          <p:cNvSpPr/>
          <p:nvPr/>
        </p:nvSpPr>
        <p:spPr>
          <a:xfrm>
            <a:off x="8706749" y="4451032"/>
            <a:ext cx="720726" cy="720726"/>
          </a:xfrm>
          <a:prstGeom prst="rect">
            <a:avLst/>
          </a:prstGeom>
          <a:solidFill>
            <a:schemeClr val="accent2">
              <a:hueOff val="-902888"/>
              <a:satOff val="-15377"/>
              <a:lumOff val="-1286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09" name="Square"/>
          <p:cNvSpPr/>
          <p:nvPr/>
        </p:nvSpPr>
        <p:spPr>
          <a:xfrm>
            <a:off x="9425580" y="4451032"/>
            <a:ext cx="720726" cy="720726"/>
          </a:xfrm>
          <a:prstGeom prst="rect">
            <a:avLst/>
          </a:prstGeom>
          <a:solidFill>
            <a:schemeClr val="accent5">
              <a:hueOff val="-522602"/>
              <a:satOff val="-6700"/>
              <a:lumOff val="-2232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10" name="-"/>
          <p:cNvSpPr txBox="1"/>
          <p:nvPr/>
        </p:nvSpPr>
        <p:spPr>
          <a:xfrm>
            <a:off x="6064227" y="4525320"/>
            <a:ext cx="22255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-</a:t>
            </a:r>
          </a:p>
        </p:txBody>
      </p:sp>
      <p:sp>
        <p:nvSpPr>
          <p:cNvPr id="311" name="+"/>
          <p:cNvSpPr txBox="1"/>
          <p:nvPr/>
        </p:nvSpPr>
        <p:spPr>
          <a:xfrm>
            <a:off x="6758282" y="4525320"/>
            <a:ext cx="31180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+</a:t>
            </a:r>
          </a:p>
        </p:txBody>
      </p:sp>
      <p:sp>
        <p:nvSpPr>
          <p:cNvPr id="312" name="+"/>
          <p:cNvSpPr txBox="1"/>
          <p:nvPr/>
        </p:nvSpPr>
        <p:spPr>
          <a:xfrm>
            <a:off x="7479428" y="4525320"/>
            <a:ext cx="31180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+</a:t>
            </a:r>
          </a:p>
        </p:txBody>
      </p:sp>
      <p:sp>
        <p:nvSpPr>
          <p:cNvPr id="313" name="-"/>
          <p:cNvSpPr txBox="1"/>
          <p:nvPr/>
        </p:nvSpPr>
        <p:spPr>
          <a:xfrm>
            <a:off x="8249578" y="4549775"/>
            <a:ext cx="222559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-</a:t>
            </a:r>
          </a:p>
        </p:txBody>
      </p:sp>
      <p:sp>
        <p:nvSpPr>
          <p:cNvPr id="314" name="-"/>
          <p:cNvSpPr txBox="1"/>
          <p:nvPr/>
        </p:nvSpPr>
        <p:spPr>
          <a:xfrm>
            <a:off x="8974518" y="4549775"/>
            <a:ext cx="222558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-</a:t>
            </a:r>
          </a:p>
        </p:txBody>
      </p:sp>
      <p:sp>
        <p:nvSpPr>
          <p:cNvPr id="315" name="+"/>
          <p:cNvSpPr txBox="1"/>
          <p:nvPr/>
        </p:nvSpPr>
        <p:spPr>
          <a:xfrm>
            <a:off x="9699457" y="4549775"/>
            <a:ext cx="31180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+</a:t>
            </a:r>
          </a:p>
        </p:txBody>
      </p:sp>
      <p:sp>
        <p:nvSpPr>
          <p:cNvPr id="316" name="vector of x derivatives"/>
          <p:cNvSpPr txBox="1"/>
          <p:nvPr/>
        </p:nvSpPr>
        <p:spPr>
          <a:xfrm>
            <a:off x="6550083" y="5369242"/>
            <a:ext cx="30955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vector of x derivatives</a:t>
            </a:r>
          </a:p>
        </p:txBody>
      </p:sp>
      <p:sp>
        <p:nvSpPr>
          <p:cNvPr id="317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sp>
        <p:nvSpPr>
          <p:cNvPr id="318" name="Feature is invariant to absolute intensity values"/>
          <p:cNvSpPr txBox="1"/>
          <p:nvPr/>
        </p:nvSpPr>
        <p:spPr>
          <a:xfrm>
            <a:off x="2819877" y="6419850"/>
            <a:ext cx="96098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Feature is invariant to absolute intensity values</a:t>
            </a:r>
          </a:p>
        </p:txBody>
      </p:sp>
      <p:sp>
        <p:nvSpPr>
          <p:cNvPr id="319" name="‘binary descriptor’"/>
          <p:cNvSpPr txBox="1"/>
          <p:nvPr/>
        </p:nvSpPr>
        <p:spPr>
          <a:xfrm>
            <a:off x="6818852" y="5894546"/>
            <a:ext cx="257525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‘binary descriptor’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Image gra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gradients</a:t>
            </a:r>
          </a:p>
        </p:txBody>
      </p:sp>
      <p:sp>
        <p:nvSpPr>
          <p:cNvPr id="322" name="Use pixel differences"/>
          <p:cNvSpPr txBox="1"/>
          <p:nvPr/>
        </p:nvSpPr>
        <p:spPr>
          <a:xfrm>
            <a:off x="826795" y="2660650"/>
            <a:ext cx="44170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 pixel differences</a:t>
            </a:r>
          </a:p>
        </p:txBody>
      </p:sp>
      <p:grpSp>
        <p:nvGrpSpPr>
          <p:cNvPr id="332" name="Group"/>
          <p:cNvGrpSpPr/>
          <p:nvPr/>
        </p:nvGrpSpPr>
        <p:grpSpPr>
          <a:xfrm>
            <a:off x="1300165" y="3813175"/>
            <a:ext cx="2159001" cy="2159000"/>
            <a:chOff x="0" y="0"/>
            <a:chExt cx="2159000" cy="2159000"/>
          </a:xfrm>
        </p:grpSpPr>
        <p:sp>
          <p:nvSpPr>
            <p:cNvPr id="323" name="Square"/>
            <p:cNvSpPr/>
            <p:nvPr/>
          </p:nvSpPr>
          <p:spPr>
            <a:xfrm>
              <a:off x="0" y="0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24" name="Square"/>
            <p:cNvSpPr/>
            <p:nvPr/>
          </p:nvSpPr>
          <p:spPr>
            <a:xfrm>
              <a:off x="719137" y="0"/>
              <a:ext cx="720726" cy="72072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25" name="Square"/>
            <p:cNvSpPr/>
            <p:nvPr/>
          </p:nvSpPr>
          <p:spPr>
            <a:xfrm>
              <a:off x="1439862" y="0"/>
              <a:ext cx="719138" cy="719138"/>
            </a:xfrm>
            <a:prstGeom prst="rect">
              <a:avLst/>
            </a:prstGeom>
            <a:solidFill>
              <a:srgbClr val="96969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26" name="Square"/>
            <p:cNvSpPr/>
            <p:nvPr/>
          </p:nvSpPr>
          <p:spPr>
            <a:xfrm>
              <a:off x="0" y="719137"/>
              <a:ext cx="719138" cy="720726"/>
            </a:xfrm>
            <a:prstGeom prst="rect">
              <a:avLst/>
            </a:prstGeom>
            <a:solidFill>
              <a:srgbClr val="1C1C1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27" name="Square"/>
            <p:cNvSpPr/>
            <p:nvPr/>
          </p:nvSpPr>
          <p:spPr>
            <a:xfrm>
              <a:off x="719137" y="719137"/>
              <a:ext cx="720726" cy="7207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28" name="Square"/>
            <p:cNvSpPr/>
            <p:nvPr/>
          </p:nvSpPr>
          <p:spPr>
            <a:xfrm>
              <a:off x="1439862" y="719137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29" name="Square"/>
            <p:cNvSpPr/>
            <p:nvPr/>
          </p:nvSpPr>
          <p:spPr>
            <a:xfrm>
              <a:off x="0" y="1438275"/>
              <a:ext cx="719138" cy="719138"/>
            </a:xfrm>
            <a:prstGeom prst="rect">
              <a:avLst/>
            </a:pr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30" name="Square"/>
            <p:cNvSpPr/>
            <p:nvPr/>
          </p:nvSpPr>
          <p:spPr>
            <a:xfrm>
              <a:off x="719137" y="1438275"/>
              <a:ext cx="720726" cy="720725"/>
            </a:xfrm>
            <a:prstGeom prst="rect">
              <a:avLst/>
            </a:prstGeom>
            <a:solidFill>
              <a:srgbClr val="77777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  <p:sp>
          <p:nvSpPr>
            <p:cNvPr id="331" name="Square"/>
            <p:cNvSpPr/>
            <p:nvPr/>
          </p:nvSpPr>
          <p:spPr>
            <a:xfrm>
              <a:off x="1439862" y="1438275"/>
              <a:ext cx="719138" cy="719138"/>
            </a:xfrm>
            <a:prstGeom prst="rect">
              <a:avLst/>
            </a:prstGeom>
            <a:solidFill>
              <a:srgbClr val="C0C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defRPr sz="1800">
                  <a:uFill>
                    <a:solidFill>
                      <a:srgbClr val="000000"/>
                    </a:solidFill>
                  </a:uFill>
                  <a:latin typeface="Trebuchet MS"/>
                  <a:ea typeface="Trebuchet MS"/>
                  <a:cs typeface="Trebuchet MS"/>
                  <a:sym typeface="Trebuchet MS"/>
                </a:defRPr>
              </a:pPr>
              <a:endParaRPr/>
            </a:p>
          </p:txBody>
        </p:sp>
      </p:grpSp>
      <p:sp>
        <p:nvSpPr>
          <p:cNvPr id="333" name="("/>
          <p:cNvSpPr txBox="1"/>
          <p:nvPr/>
        </p:nvSpPr>
        <p:spPr>
          <a:xfrm>
            <a:off x="5399087" y="4263858"/>
            <a:ext cx="357893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</a:p>
        </p:txBody>
      </p:sp>
      <p:sp>
        <p:nvSpPr>
          <p:cNvPr id="334" name=")"/>
          <p:cNvSpPr txBox="1"/>
          <p:nvPr/>
        </p:nvSpPr>
        <p:spPr>
          <a:xfrm>
            <a:off x="10157802" y="4263858"/>
            <a:ext cx="357893" cy="935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60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>
              <a:defRPr sz="18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6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</p:txBody>
      </p:sp>
      <p:sp>
        <p:nvSpPr>
          <p:cNvPr id="335" name="1"/>
          <p:cNvSpPr txBox="1"/>
          <p:nvPr/>
        </p:nvSpPr>
        <p:spPr>
          <a:xfrm>
            <a:off x="1481792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1</a:t>
            </a:r>
          </a:p>
        </p:txBody>
      </p:sp>
      <p:sp>
        <p:nvSpPr>
          <p:cNvPr id="336" name="2"/>
          <p:cNvSpPr txBox="1"/>
          <p:nvPr/>
        </p:nvSpPr>
        <p:spPr>
          <a:xfrm>
            <a:off x="2196167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2</a:t>
            </a:r>
          </a:p>
        </p:txBody>
      </p:sp>
      <p:sp>
        <p:nvSpPr>
          <p:cNvPr id="337" name="3"/>
          <p:cNvSpPr txBox="1"/>
          <p:nvPr/>
        </p:nvSpPr>
        <p:spPr>
          <a:xfrm>
            <a:off x="2975630" y="3892867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3</a:t>
            </a:r>
          </a:p>
        </p:txBody>
      </p:sp>
      <p:sp>
        <p:nvSpPr>
          <p:cNvPr id="338" name="4"/>
          <p:cNvSpPr txBox="1"/>
          <p:nvPr/>
        </p:nvSpPr>
        <p:spPr>
          <a:xfrm>
            <a:off x="1481792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4</a:t>
            </a:r>
          </a:p>
        </p:txBody>
      </p:sp>
      <p:sp>
        <p:nvSpPr>
          <p:cNvPr id="339" name="5"/>
          <p:cNvSpPr txBox="1"/>
          <p:nvPr/>
        </p:nvSpPr>
        <p:spPr>
          <a:xfrm>
            <a:off x="2196167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5</a:t>
            </a:r>
          </a:p>
        </p:txBody>
      </p:sp>
      <p:sp>
        <p:nvSpPr>
          <p:cNvPr id="340" name="6"/>
          <p:cNvSpPr txBox="1"/>
          <p:nvPr/>
        </p:nvSpPr>
        <p:spPr>
          <a:xfrm>
            <a:off x="2975630" y="4607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6</a:t>
            </a:r>
          </a:p>
        </p:txBody>
      </p:sp>
      <p:sp>
        <p:nvSpPr>
          <p:cNvPr id="341" name="7"/>
          <p:cNvSpPr txBox="1"/>
          <p:nvPr/>
        </p:nvSpPr>
        <p:spPr>
          <a:xfrm>
            <a:off x="1481792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7</a:t>
            </a:r>
          </a:p>
        </p:txBody>
      </p:sp>
      <p:sp>
        <p:nvSpPr>
          <p:cNvPr id="342" name="8"/>
          <p:cNvSpPr txBox="1"/>
          <p:nvPr/>
        </p:nvSpPr>
        <p:spPr>
          <a:xfrm>
            <a:off x="2196167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8</a:t>
            </a:r>
          </a:p>
        </p:txBody>
      </p:sp>
      <p:sp>
        <p:nvSpPr>
          <p:cNvPr id="343" name="9"/>
          <p:cNvSpPr txBox="1"/>
          <p:nvPr/>
        </p:nvSpPr>
        <p:spPr>
          <a:xfrm>
            <a:off x="2975630" y="5369242"/>
            <a:ext cx="30190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9</a:t>
            </a:r>
          </a:p>
        </p:txBody>
      </p:sp>
      <p:sp>
        <p:nvSpPr>
          <p:cNvPr id="344" name="Square"/>
          <p:cNvSpPr/>
          <p:nvPr/>
        </p:nvSpPr>
        <p:spPr>
          <a:xfrm>
            <a:off x="5843186" y="4451032"/>
            <a:ext cx="720726" cy="720726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45" name="Arrow"/>
          <p:cNvSpPr/>
          <p:nvPr/>
        </p:nvSpPr>
        <p:spPr>
          <a:xfrm>
            <a:off x="3951518" y="4557079"/>
            <a:ext cx="1140322" cy="459722"/>
          </a:xfrm>
          <a:prstGeom prst="rightArrow">
            <a:avLst>
              <a:gd name="adj1" fmla="val 67275"/>
              <a:gd name="adj2" fmla="val 73747"/>
            </a:avLst>
          </a:prstGeom>
          <a:blipFill>
            <a:blip r:embed="rId2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6" name="Square"/>
          <p:cNvSpPr/>
          <p:nvPr/>
        </p:nvSpPr>
        <p:spPr>
          <a:xfrm>
            <a:off x="6545282" y="4451032"/>
            <a:ext cx="720726" cy="720726"/>
          </a:xfrm>
          <a:prstGeom prst="rect">
            <a:avLst/>
          </a:prstGeom>
          <a:solidFill>
            <a:schemeClr val="accent5">
              <a:hueOff val="-176146"/>
              <a:satOff val="3665"/>
              <a:lumOff val="-13986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47" name="Square"/>
          <p:cNvSpPr/>
          <p:nvPr/>
        </p:nvSpPr>
        <p:spPr>
          <a:xfrm>
            <a:off x="7264458" y="4451032"/>
            <a:ext cx="720726" cy="720726"/>
          </a:xfrm>
          <a:prstGeom prst="rect">
            <a:avLst/>
          </a:prstGeom>
          <a:solidFill>
            <a:schemeClr val="accent5">
              <a:hueOff val="-444211"/>
              <a:satOff val="-14915"/>
              <a:lumOff val="22857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48" name="Square"/>
          <p:cNvSpPr/>
          <p:nvPr/>
        </p:nvSpPr>
        <p:spPr>
          <a:xfrm>
            <a:off x="7990810" y="4451032"/>
            <a:ext cx="720726" cy="72072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49" name="Square"/>
          <p:cNvSpPr/>
          <p:nvPr/>
        </p:nvSpPr>
        <p:spPr>
          <a:xfrm>
            <a:off x="8706749" y="4451032"/>
            <a:ext cx="720726" cy="720726"/>
          </a:xfrm>
          <a:prstGeom prst="rect">
            <a:avLst/>
          </a:prstGeom>
          <a:solidFill>
            <a:schemeClr val="accent2">
              <a:hueOff val="-902888"/>
              <a:satOff val="-15377"/>
              <a:lumOff val="-12864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50" name="Square"/>
          <p:cNvSpPr/>
          <p:nvPr/>
        </p:nvSpPr>
        <p:spPr>
          <a:xfrm>
            <a:off x="9425580" y="4451032"/>
            <a:ext cx="720726" cy="720726"/>
          </a:xfrm>
          <a:prstGeom prst="rect">
            <a:avLst/>
          </a:prstGeom>
          <a:solidFill>
            <a:schemeClr val="accent5">
              <a:hueOff val="-522602"/>
              <a:satOff val="-6700"/>
              <a:lumOff val="-2232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800">
                <a:uFill>
                  <a:solidFill>
                    <a:srgbClr val="000000"/>
                  </a:solidFill>
                </a:uFill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351" name="-"/>
          <p:cNvSpPr txBox="1"/>
          <p:nvPr/>
        </p:nvSpPr>
        <p:spPr>
          <a:xfrm>
            <a:off x="6064227" y="4525320"/>
            <a:ext cx="22255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-</a:t>
            </a:r>
          </a:p>
        </p:txBody>
      </p:sp>
      <p:sp>
        <p:nvSpPr>
          <p:cNvPr id="352" name="+"/>
          <p:cNvSpPr txBox="1"/>
          <p:nvPr/>
        </p:nvSpPr>
        <p:spPr>
          <a:xfrm>
            <a:off x="6758282" y="4525320"/>
            <a:ext cx="31180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+</a:t>
            </a:r>
          </a:p>
        </p:txBody>
      </p:sp>
      <p:sp>
        <p:nvSpPr>
          <p:cNvPr id="353" name="+"/>
          <p:cNvSpPr txBox="1"/>
          <p:nvPr/>
        </p:nvSpPr>
        <p:spPr>
          <a:xfrm>
            <a:off x="7479428" y="4525320"/>
            <a:ext cx="311806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+</a:t>
            </a:r>
          </a:p>
        </p:txBody>
      </p:sp>
      <p:sp>
        <p:nvSpPr>
          <p:cNvPr id="354" name="-"/>
          <p:cNvSpPr txBox="1"/>
          <p:nvPr/>
        </p:nvSpPr>
        <p:spPr>
          <a:xfrm>
            <a:off x="8249578" y="4549775"/>
            <a:ext cx="222559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-</a:t>
            </a:r>
          </a:p>
        </p:txBody>
      </p:sp>
      <p:sp>
        <p:nvSpPr>
          <p:cNvPr id="355" name="-"/>
          <p:cNvSpPr txBox="1"/>
          <p:nvPr/>
        </p:nvSpPr>
        <p:spPr>
          <a:xfrm>
            <a:off x="8974518" y="4549775"/>
            <a:ext cx="222558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-</a:t>
            </a:r>
          </a:p>
        </p:txBody>
      </p:sp>
      <p:sp>
        <p:nvSpPr>
          <p:cNvPr id="356" name="+"/>
          <p:cNvSpPr txBox="1"/>
          <p:nvPr/>
        </p:nvSpPr>
        <p:spPr>
          <a:xfrm>
            <a:off x="9699457" y="4549775"/>
            <a:ext cx="311806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2800">
                <a:solidFill>
                  <a:srgbClr val="FFFFFF"/>
                </a:solidFill>
                <a:uFill>
                  <a:solidFill>
                    <a:srgbClr val="FF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1800">
                <a:uFill>
                  <a:solidFill>
                    <a:srgbClr val="000000"/>
                  </a:solidFill>
                </a:uFill>
              </a:defRPr>
            </a:pPr>
            <a:r>
              <a:rPr sz="2800">
                <a:uFill>
                  <a:solidFill>
                    <a:srgbClr val="FF0000"/>
                  </a:solidFill>
                </a:uFill>
              </a:rPr>
              <a:t>+</a:t>
            </a:r>
          </a:p>
        </p:txBody>
      </p:sp>
      <p:sp>
        <p:nvSpPr>
          <p:cNvPr id="357" name="vector of x derivatives"/>
          <p:cNvSpPr txBox="1"/>
          <p:nvPr/>
        </p:nvSpPr>
        <p:spPr>
          <a:xfrm>
            <a:off x="6550083" y="5369242"/>
            <a:ext cx="309555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vector of x derivatives</a:t>
            </a:r>
          </a:p>
        </p:txBody>
      </p:sp>
      <p:sp>
        <p:nvSpPr>
          <p:cNvPr id="358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sp>
        <p:nvSpPr>
          <p:cNvPr id="359" name="How can you be less sensitive to deformations?"/>
          <p:cNvSpPr txBox="1"/>
          <p:nvPr/>
        </p:nvSpPr>
        <p:spPr>
          <a:xfrm>
            <a:off x="2617927" y="8737600"/>
            <a:ext cx="776894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can you be less sensitive to deformations? </a:t>
            </a:r>
          </a:p>
        </p:txBody>
      </p:sp>
      <p:sp>
        <p:nvSpPr>
          <p:cNvPr id="360" name="Feature is invariant to absolute intensity values"/>
          <p:cNvSpPr txBox="1"/>
          <p:nvPr/>
        </p:nvSpPr>
        <p:spPr>
          <a:xfrm>
            <a:off x="2819877" y="6419850"/>
            <a:ext cx="960988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Feature is invariant to absolute intensity values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creenshot 2014-02-10 14.42.24.png" descr="Screenshot 2014-02-10 14.42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6196" y="3839002"/>
            <a:ext cx="1841501" cy="185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Screenshot 2014-02-10 14.42.24.png" descr="Screenshot 2014-02-10 14.42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8316111">
            <a:off x="10039796" y="4094754"/>
            <a:ext cx="1333501" cy="1342697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Color hist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Color histogram</a:t>
            </a:r>
          </a:p>
        </p:txBody>
      </p:sp>
      <p:sp>
        <p:nvSpPr>
          <p:cNvPr id="365" name="Invariant to changes in scale and rotation"/>
          <p:cNvSpPr txBox="1"/>
          <p:nvPr/>
        </p:nvSpPr>
        <p:spPr>
          <a:xfrm>
            <a:off x="3647592" y="6188357"/>
            <a:ext cx="85432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Invariant to changes in scale and rotation</a:t>
            </a:r>
          </a:p>
        </p:txBody>
      </p:sp>
      <p:sp>
        <p:nvSpPr>
          <p:cNvPr id="366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graphicFrame>
        <p:nvGraphicFramePr>
          <p:cNvPr id="367" name="2D Column Chart"/>
          <p:cNvGraphicFramePr/>
          <p:nvPr/>
        </p:nvGraphicFramePr>
        <p:xfrm>
          <a:off x="5816956" y="3958206"/>
          <a:ext cx="2219723" cy="1837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8" name="colors"/>
          <p:cNvSpPr txBox="1"/>
          <p:nvPr/>
        </p:nvSpPr>
        <p:spPr>
          <a:xfrm>
            <a:off x="6627593" y="5403949"/>
            <a:ext cx="59845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colors</a:t>
            </a:r>
          </a:p>
        </p:txBody>
      </p:sp>
      <p:pic>
        <p:nvPicPr>
          <p:cNvPr id="372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7444" y="4119269"/>
            <a:ext cx="2753626" cy="621761"/>
          </a:xfrm>
          <a:prstGeom prst="rect">
            <a:avLst/>
          </a:prstGeom>
        </p:spPr>
      </p:pic>
      <p:pic>
        <p:nvPicPr>
          <p:cNvPr id="374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73549" y="4008642"/>
            <a:ext cx="2254257" cy="837361"/>
          </a:xfrm>
          <a:prstGeom prst="rect">
            <a:avLst/>
          </a:prstGeom>
        </p:spPr>
      </p:pic>
      <p:sp>
        <p:nvSpPr>
          <p:cNvPr id="371" name="Count the colors in the image using a histogram"/>
          <p:cNvSpPr txBox="1"/>
          <p:nvPr/>
        </p:nvSpPr>
        <p:spPr>
          <a:xfrm>
            <a:off x="817295" y="2590507"/>
            <a:ext cx="98970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Count the colors in the image using a histogram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5405" y="4137257"/>
            <a:ext cx="1970883" cy="1479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Screenshot 2014-02-10 14.42.24.png" descr="Screenshot 2014-02-10 14.42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6196" y="3839002"/>
            <a:ext cx="1841501" cy="185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79" name="Color hist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Color histogram</a:t>
            </a:r>
          </a:p>
        </p:txBody>
      </p:sp>
      <p:sp>
        <p:nvSpPr>
          <p:cNvPr id="380" name="Invariant to changes in scale and rotation"/>
          <p:cNvSpPr txBox="1"/>
          <p:nvPr/>
        </p:nvSpPr>
        <p:spPr>
          <a:xfrm>
            <a:off x="3647592" y="6188357"/>
            <a:ext cx="85432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Invariant to changes in scale and rotation</a:t>
            </a:r>
          </a:p>
        </p:txBody>
      </p:sp>
      <p:sp>
        <p:nvSpPr>
          <p:cNvPr id="381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graphicFrame>
        <p:nvGraphicFramePr>
          <p:cNvPr id="382" name="2D Column Chart"/>
          <p:cNvGraphicFramePr/>
          <p:nvPr/>
        </p:nvGraphicFramePr>
        <p:xfrm>
          <a:off x="5816956" y="3958206"/>
          <a:ext cx="2219723" cy="1837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3" name="colors"/>
          <p:cNvSpPr txBox="1"/>
          <p:nvPr/>
        </p:nvSpPr>
        <p:spPr>
          <a:xfrm>
            <a:off x="6627593" y="5403949"/>
            <a:ext cx="59845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colors</a:t>
            </a:r>
          </a:p>
        </p:txBody>
      </p:sp>
      <p:pic>
        <p:nvPicPr>
          <p:cNvPr id="387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7444" y="4119269"/>
            <a:ext cx="2753626" cy="621761"/>
          </a:xfrm>
          <a:prstGeom prst="rect">
            <a:avLst/>
          </a:prstGeom>
        </p:spPr>
      </p:pic>
      <p:pic>
        <p:nvPicPr>
          <p:cNvPr id="389" name="Connection Line" descr="Connection 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73549" y="4008642"/>
            <a:ext cx="2254257" cy="837361"/>
          </a:xfrm>
          <a:prstGeom prst="rect">
            <a:avLst/>
          </a:prstGeom>
        </p:spPr>
      </p:pic>
      <p:sp>
        <p:nvSpPr>
          <p:cNvPr id="386" name="Count the colors in the image using a histogram"/>
          <p:cNvSpPr txBox="1"/>
          <p:nvPr/>
        </p:nvSpPr>
        <p:spPr>
          <a:xfrm>
            <a:off x="817295" y="2590507"/>
            <a:ext cx="98970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Count the colors in the image using a histogram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Why do we need feature descriptors?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86058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2077" t="4263" r="1667" b="12295"/>
          <a:stretch>
            <a:fillRect/>
          </a:stretch>
        </p:blipFill>
        <p:spPr>
          <a:xfrm>
            <a:off x="9835405" y="4161829"/>
            <a:ext cx="1971080" cy="1430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Screenshot 2014-02-10 14.42.24.png" descr="Screenshot 2014-02-10 14.42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6196" y="3839002"/>
            <a:ext cx="1841501" cy="185420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Color hist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Color histogram</a:t>
            </a:r>
          </a:p>
        </p:txBody>
      </p:sp>
      <p:sp>
        <p:nvSpPr>
          <p:cNvPr id="395" name="Invariant to changes in scale and rotation"/>
          <p:cNvSpPr txBox="1"/>
          <p:nvPr/>
        </p:nvSpPr>
        <p:spPr>
          <a:xfrm>
            <a:off x="3647592" y="6188357"/>
            <a:ext cx="85432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Invariant to changes in scale and rotation</a:t>
            </a:r>
          </a:p>
        </p:txBody>
      </p:sp>
      <p:sp>
        <p:nvSpPr>
          <p:cNvPr id="396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sp>
        <p:nvSpPr>
          <p:cNvPr id="397" name="How can you be more sensitive to spatial layout?"/>
          <p:cNvSpPr txBox="1"/>
          <p:nvPr/>
        </p:nvSpPr>
        <p:spPr>
          <a:xfrm>
            <a:off x="2525471" y="8737600"/>
            <a:ext cx="795385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can you be more sensitive to spatial layout? </a:t>
            </a:r>
          </a:p>
        </p:txBody>
      </p:sp>
      <p:graphicFrame>
        <p:nvGraphicFramePr>
          <p:cNvPr id="398" name="2D Column Chart"/>
          <p:cNvGraphicFramePr/>
          <p:nvPr/>
        </p:nvGraphicFramePr>
        <p:xfrm>
          <a:off x="5816956" y="3958206"/>
          <a:ext cx="2219723" cy="1837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9" name="colors"/>
          <p:cNvSpPr txBox="1"/>
          <p:nvPr/>
        </p:nvSpPr>
        <p:spPr>
          <a:xfrm>
            <a:off x="6627593" y="5403949"/>
            <a:ext cx="59845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colors</a:t>
            </a:r>
          </a:p>
        </p:txBody>
      </p:sp>
      <p:pic>
        <p:nvPicPr>
          <p:cNvPr id="403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17444" y="4119269"/>
            <a:ext cx="2753626" cy="621761"/>
          </a:xfrm>
          <a:prstGeom prst="rect">
            <a:avLst/>
          </a:prstGeom>
        </p:spPr>
      </p:pic>
      <p:pic>
        <p:nvPicPr>
          <p:cNvPr id="405" name="Connection Line" descr="Connection 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73549" y="4008642"/>
            <a:ext cx="2254257" cy="837361"/>
          </a:xfrm>
          <a:prstGeom prst="rect">
            <a:avLst/>
          </a:prstGeom>
        </p:spPr>
      </p:pic>
      <p:sp>
        <p:nvSpPr>
          <p:cNvPr id="402" name="Count the colors in the image using a histogram"/>
          <p:cNvSpPr txBox="1"/>
          <p:nvPr/>
        </p:nvSpPr>
        <p:spPr>
          <a:xfrm>
            <a:off x="817295" y="2590507"/>
            <a:ext cx="98970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Count the colors in the image using a histogram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patial histogr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histograms</a:t>
            </a:r>
          </a:p>
        </p:txBody>
      </p:sp>
      <p:sp>
        <p:nvSpPr>
          <p:cNvPr id="409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sp>
        <p:nvSpPr>
          <p:cNvPr id="410" name="Compute histograms over spatial ‘cells’"/>
          <p:cNvSpPr txBox="1"/>
          <p:nvPr/>
        </p:nvSpPr>
        <p:spPr>
          <a:xfrm>
            <a:off x="843762" y="2742907"/>
            <a:ext cx="81422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Compute histograms over spatial ‘cells’</a:t>
            </a:r>
          </a:p>
        </p:txBody>
      </p:sp>
      <p:pic>
        <p:nvPicPr>
          <p:cNvPr id="411" name="Screenshot 2014-02-10 14.49.35.png" descr="Screenshot 2014-02-10 14.49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1929" y="3924300"/>
            <a:ext cx="1905001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4400" y="3911600"/>
            <a:ext cx="1930400" cy="19304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Line"/>
          <p:cNvSpPr/>
          <p:nvPr/>
        </p:nvSpPr>
        <p:spPr>
          <a:xfrm>
            <a:off x="2421929" y="4533900"/>
            <a:ext cx="19050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4" name="Line"/>
          <p:cNvSpPr/>
          <p:nvPr/>
        </p:nvSpPr>
        <p:spPr>
          <a:xfrm>
            <a:off x="2421929" y="5194300"/>
            <a:ext cx="19050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5" name="Line"/>
          <p:cNvSpPr/>
          <p:nvPr/>
        </p:nvSpPr>
        <p:spPr>
          <a:xfrm flipV="1">
            <a:off x="3082329" y="3936535"/>
            <a:ext cx="1" cy="18678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6" name="Line"/>
          <p:cNvSpPr/>
          <p:nvPr/>
        </p:nvSpPr>
        <p:spPr>
          <a:xfrm flipV="1">
            <a:off x="3704629" y="3936535"/>
            <a:ext cx="1" cy="18678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8547100" y="4540250"/>
            <a:ext cx="19050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8" name="Line"/>
          <p:cNvSpPr/>
          <p:nvPr/>
        </p:nvSpPr>
        <p:spPr>
          <a:xfrm>
            <a:off x="8547100" y="5200650"/>
            <a:ext cx="19050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9" name="Line"/>
          <p:cNvSpPr/>
          <p:nvPr/>
        </p:nvSpPr>
        <p:spPr>
          <a:xfrm flipV="1">
            <a:off x="9207499" y="3942885"/>
            <a:ext cx="1" cy="18678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0" name="Line"/>
          <p:cNvSpPr/>
          <p:nvPr/>
        </p:nvSpPr>
        <p:spPr>
          <a:xfrm flipV="1">
            <a:off x="9829799" y="3942885"/>
            <a:ext cx="1" cy="18678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421" name="2D Column Chart"/>
          <p:cNvGraphicFramePr/>
          <p:nvPr/>
        </p:nvGraphicFramePr>
        <p:xfrm>
          <a:off x="5855056" y="3716906"/>
          <a:ext cx="846933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22" name="2D Column Chart"/>
          <p:cNvGraphicFramePr/>
          <p:nvPr/>
        </p:nvGraphicFramePr>
        <p:xfrm>
          <a:off x="6769456" y="3713585"/>
          <a:ext cx="846932" cy="115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23" name="2D Column Chart"/>
          <p:cNvGraphicFramePr/>
          <p:nvPr/>
        </p:nvGraphicFramePr>
        <p:xfrm>
          <a:off x="4991813" y="3713585"/>
          <a:ext cx="846933" cy="115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24" name="2D Column Chart"/>
          <p:cNvGraphicFramePr/>
          <p:nvPr/>
        </p:nvGraphicFramePr>
        <p:xfrm>
          <a:off x="5004513" y="4301106"/>
          <a:ext cx="846933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25" name="2D Column Chart"/>
          <p:cNvGraphicFramePr/>
          <p:nvPr/>
        </p:nvGraphicFramePr>
        <p:xfrm>
          <a:off x="5886985" y="4301106"/>
          <a:ext cx="846932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26" name="2D Column Chart"/>
          <p:cNvGraphicFramePr/>
          <p:nvPr/>
        </p:nvGraphicFramePr>
        <p:xfrm>
          <a:off x="6782157" y="4301106"/>
          <a:ext cx="846932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27" name="2D Column Chart"/>
          <p:cNvGraphicFramePr/>
          <p:nvPr/>
        </p:nvGraphicFramePr>
        <p:xfrm>
          <a:off x="4991813" y="4936106"/>
          <a:ext cx="846933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28" name="2D Column Chart"/>
          <p:cNvGraphicFramePr/>
          <p:nvPr/>
        </p:nvGraphicFramePr>
        <p:xfrm>
          <a:off x="5886985" y="4936106"/>
          <a:ext cx="846932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429" name="2D Column Chart"/>
          <p:cNvGraphicFramePr/>
          <p:nvPr/>
        </p:nvGraphicFramePr>
        <p:xfrm>
          <a:off x="6787226" y="4936106"/>
          <a:ext cx="846933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30" name="Retains rough spatial layout"/>
          <p:cNvSpPr txBox="1"/>
          <p:nvPr/>
        </p:nvSpPr>
        <p:spPr>
          <a:xfrm>
            <a:off x="5715355" y="6217861"/>
            <a:ext cx="57726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Retains rough spatial layout</a:t>
            </a:r>
          </a:p>
        </p:txBody>
      </p:sp>
      <p:sp>
        <p:nvSpPr>
          <p:cNvPr id="431" name="Some invariance to deformations"/>
          <p:cNvSpPr txBox="1"/>
          <p:nvPr/>
        </p:nvSpPr>
        <p:spPr>
          <a:xfrm>
            <a:off x="4653635" y="6827461"/>
            <a:ext cx="68305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Some invariance to deformations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patial histogra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Spatial histograms</a:t>
            </a:r>
          </a:p>
        </p:txBody>
      </p:sp>
      <p:sp>
        <p:nvSpPr>
          <p:cNvPr id="434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sp>
        <p:nvSpPr>
          <p:cNvPr id="435" name="How can you be completely invariant to rotation?"/>
          <p:cNvSpPr txBox="1"/>
          <p:nvPr/>
        </p:nvSpPr>
        <p:spPr>
          <a:xfrm>
            <a:off x="2535250" y="8737600"/>
            <a:ext cx="79343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can you be completely invariant to rotation? </a:t>
            </a:r>
          </a:p>
        </p:txBody>
      </p:sp>
      <p:sp>
        <p:nvSpPr>
          <p:cNvPr id="436" name="Compute histograms over spatial ‘cells’"/>
          <p:cNvSpPr txBox="1"/>
          <p:nvPr/>
        </p:nvSpPr>
        <p:spPr>
          <a:xfrm>
            <a:off x="843762" y="2742907"/>
            <a:ext cx="81422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Compute histograms over spatial ‘cells’</a:t>
            </a:r>
          </a:p>
        </p:txBody>
      </p:sp>
      <p:pic>
        <p:nvPicPr>
          <p:cNvPr id="437" name="Screenshot 2014-02-10 14.49.35.png" descr="Screenshot 2014-02-10 14.49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1929" y="3924300"/>
            <a:ext cx="1905001" cy="1905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34400" y="3911600"/>
            <a:ext cx="1930400" cy="1930400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Line"/>
          <p:cNvSpPr/>
          <p:nvPr/>
        </p:nvSpPr>
        <p:spPr>
          <a:xfrm>
            <a:off x="2421929" y="4533900"/>
            <a:ext cx="19050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0" name="Line"/>
          <p:cNvSpPr/>
          <p:nvPr/>
        </p:nvSpPr>
        <p:spPr>
          <a:xfrm>
            <a:off x="2421929" y="5194300"/>
            <a:ext cx="1905001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1" name="Line"/>
          <p:cNvSpPr/>
          <p:nvPr/>
        </p:nvSpPr>
        <p:spPr>
          <a:xfrm flipV="1">
            <a:off x="3082329" y="3936535"/>
            <a:ext cx="1" cy="18678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2" name="Line"/>
          <p:cNvSpPr/>
          <p:nvPr/>
        </p:nvSpPr>
        <p:spPr>
          <a:xfrm flipV="1">
            <a:off x="3704629" y="3936535"/>
            <a:ext cx="1" cy="18678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3" name="Line"/>
          <p:cNvSpPr/>
          <p:nvPr/>
        </p:nvSpPr>
        <p:spPr>
          <a:xfrm>
            <a:off x="8547100" y="4540250"/>
            <a:ext cx="19050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4" name="Line"/>
          <p:cNvSpPr/>
          <p:nvPr/>
        </p:nvSpPr>
        <p:spPr>
          <a:xfrm>
            <a:off x="8547100" y="5200650"/>
            <a:ext cx="190500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5" name="Line"/>
          <p:cNvSpPr/>
          <p:nvPr/>
        </p:nvSpPr>
        <p:spPr>
          <a:xfrm flipV="1">
            <a:off x="9207499" y="3942885"/>
            <a:ext cx="1" cy="18678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6" name="Line"/>
          <p:cNvSpPr/>
          <p:nvPr/>
        </p:nvSpPr>
        <p:spPr>
          <a:xfrm flipV="1">
            <a:off x="9829799" y="3942885"/>
            <a:ext cx="1" cy="18678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447" name="2D Column Chart"/>
          <p:cNvGraphicFramePr/>
          <p:nvPr/>
        </p:nvGraphicFramePr>
        <p:xfrm>
          <a:off x="5855056" y="3716906"/>
          <a:ext cx="846933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8" name="2D Column Chart"/>
          <p:cNvGraphicFramePr/>
          <p:nvPr/>
        </p:nvGraphicFramePr>
        <p:xfrm>
          <a:off x="6769456" y="3713585"/>
          <a:ext cx="846932" cy="115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9" name="2D Column Chart"/>
          <p:cNvGraphicFramePr/>
          <p:nvPr/>
        </p:nvGraphicFramePr>
        <p:xfrm>
          <a:off x="4991813" y="3713585"/>
          <a:ext cx="846933" cy="1151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0" name="2D Column Chart"/>
          <p:cNvGraphicFramePr/>
          <p:nvPr/>
        </p:nvGraphicFramePr>
        <p:xfrm>
          <a:off x="5004513" y="4301106"/>
          <a:ext cx="846933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51" name="2D Column Chart"/>
          <p:cNvGraphicFramePr/>
          <p:nvPr/>
        </p:nvGraphicFramePr>
        <p:xfrm>
          <a:off x="5886985" y="4301106"/>
          <a:ext cx="846932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52" name="2D Column Chart"/>
          <p:cNvGraphicFramePr/>
          <p:nvPr/>
        </p:nvGraphicFramePr>
        <p:xfrm>
          <a:off x="6782157" y="4301106"/>
          <a:ext cx="846932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453" name="2D Column Chart"/>
          <p:cNvGraphicFramePr/>
          <p:nvPr/>
        </p:nvGraphicFramePr>
        <p:xfrm>
          <a:off x="4991813" y="4936106"/>
          <a:ext cx="846933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454" name="2D Column Chart"/>
          <p:cNvGraphicFramePr/>
          <p:nvPr/>
        </p:nvGraphicFramePr>
        <p:xfrm>
          <a:off x="5886985" y="4936106"/>
          <a:ext cx="846932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455" name="2D Column Chart"/>
          <p:cNvGraphicFramePr/>
          <p:nvPr/>
        </p:nvGraphicFramePr>
        <p:xfrm>
          <a:off x="6787226" y="4936106"/>
          <a:ext cx="846933" cy="1151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456" name="Retains rough spatial layout"/>
          <p:cNvSpPr txBox="1"/>
          <p:nvPr/>
        </p:nvSpPr>
        <p:spPr>
          <a:xfrm>
            <a:off x="5715355" y="6217861"/>
            <a:ext cx="57726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Retains rough spatial layout</a:t>
            </a:r>
          </a:p>
        </p:txBody>
      </p:sp>
      <p:sp>
        <p:nvSpPr>
          <p:cNvPr id="457" name="Some invariance to deformations"/>
          <p:cNvSpPr txBox="1"/>
          <p:nvPr/>
        </p:nvSpPr>
        <p:spPr>
          <a:xfrm>
            <a:off x="4653635" y="6827461"/>
            <a:ext cx="68305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/>
          </a:lstStyle>
          <a:p>
            <a:r>
              <a:t>Some invariance to deformations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Orientation norm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Orientation normalization</a:t>
            </a:r>
          </a:p>
        </p:txBody>
      </p:sp>
      <p:sp>
        <p:nvSpPr>
          <p:cNvPr id="460" name="Use the dominant image gradient direction to normalize the orientation of the patch"/>
          <p:cNvSpPr txBox="1"/>
          <p:nvPr/>
        </p:nvSpPr>
        <p:spPr>
          <a:xfrm>
            <a:off x="1447495" y="2514600"/>
            <a:ext cx="987808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Use the dominant image gradient direction to normalize the orientation of the patch</a:t>
            </a:r>
          </a:p>
        </p:txBody>
      </p:sp>
      <p:pic>
        <p:nvPicPr>
          <p:cNvPr id="461" name="matierb1" descr="matierb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7433" y="4031335"/>
            <a:ext cx="3491238" cy="2459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matierbf1" descr="matierbf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43900" y="4028650"/>
            <a:ext cx="2458745" cy="246465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What are the problems?"/>
          <p:cNvSpPr txBox="1"/>
          <p:nvPr/>
        </p:nvSpPr>
        <p:spPr>
          <a:xfrm>
            <a:off x="4554524" y="8215129"/>
            <a:ext cx="3895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are the problems?</a:t>
            </a:r>
          </a:p>
        </p:txBody>
      </p:sp>
      <p:sp>
        <p:nvSpPr>
          <p:cNvPr id="464" name="Arrow"/>
          <p:cNvSpPr/>
          <p:nvPr/>
        </p:nvSpPr>
        <p:spPr>
          <a:xfrm>
            <a:off x="6431124" y="5031114"/>
            <a:ext cx="1140322" cy="459722"/>
          </a:xfrm>
          <a:prstGeom prst="rightArrow">
            <a:avLst>
              <a:gd name="adj1" fmla="val 67275"/>
              <a:gd name="adj2" fmla="val 73747"/>
            </a:avLst>
          </a:prstGeom>
          <a:blipFill>
            <a:blip r:embed="rId4"/>
          </a:blip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5" name="save the orientation angle              along with"/>
          <p:cNvSpPr txBox="1"/>
          <p:nvPr/>
        </p:nvSpPr>
        <p:spPr>
          <a:xfrm>
            <a:off x="2294755" y="6813550"/>
            <a:ext cx="721029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save the orientation angle              along with</a:t>
            </a:r>
          </a:p>
        </p:txBody>
      </p:sp>
      <p:pic>
        <p:nvPicPr>
          <p:cNvPr id="4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19503" y="6849695"/>
            <a:ext cx="273250" cy="461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55155" y="6845300"/>
            <a:ext cx="1397001" cy="46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HOG descriptor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10369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HO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HOG</a:t>
            </a:r>
          </a:p>
        </p:txBody>
      </p:sp>
      <p:sp>
        <p:nvSpPr>
          <p:cNvPr id="428" name="Dalal, Triggs. Histograms of Oriented Gradients for Human Detection. CVPR, 2005"/>
          <p:cNvSpPr txBox="1"/>
          <p:nvPr/>
        </p:nvSpPr>
        <p:spPr>
          <a:xfrm>
            <a:off x="2416066" y="2232610"/>
            <a:ext cx="8718941" cy="3810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Dalal, Triggs.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Histograms of Oriented Gradients</a:t>
            </a:r>
            <a:r>
              <a:t> for Human Detection. CVPR, 2005</a:t>
            </a:r>
          </a:p>
        </p:txBody>
      </p:sp>
      <p:pic>
        <p:nvPicPr>
          <p:cNvPr id="4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6384" y="3118820"/>
            <a:ext cx="2644262" cy="2644262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quare"/>
          <p:cNvSpPr/>
          <p:nvPr/>
        </p:nvSpPr>
        <p:spPr>
          <a:xfrm>
            <a:off x="1847665" y="3154864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1" name="Square"/>
          <p:cNvSpPr/>
          <p:nvPr/>
        </p:nvSpPr>
        <p:spPr>
          <a:xfrm>
            <a:off x="2504194" y="3154864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2" name="Square"/>
          <p:cNvSpPr/>
          <p:nvPr/>
        </p:nvSpPr>
        <p:spPr>
          <a:xfrm>
            <a:off x="3160723" y="3154864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3" name="Square"/>
          <p:cNvSpPr/>
          <p:nvPr/>
        </p:nvSpPr>
        <p:spPr>
          <a:xfrm>
            <a:off x="3817252" y="3154864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4" name="Square"/>
          <p:cNvSpPr/>
          <p:nvPr/>
        </p:nvSpPr>
        <p:spPr>
          <a:xfrm>
            <a:off x="1847665" y="3811394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5" name="Square"/>
          <p:cNvSpPr/>
          <p:nvPr/>
        </p:nvSpPr>
        <p:spPr>
          <a:xfrm>
            <a:off x="2504194" y="3811394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6" name="Square"/>
          <p:cNvSpPr/>
          <p:nvPr/>
        </p:nvSpPr>
        <p:spPr>
          <a:xfrm>
            <a:off x="3160723" y="3811394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7" name="Square"/>
          <p:cNvSpPr/>
          <p:nvPr/>
        </p:nvSpPr>
        <p:spPr>
          <a:xfrm>
            <a:off x="3817252" y="3811394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8" name="Square"/>
          <p:cNvSpPr/>
          <p:nvPr/>
        </p:nvSpPr>
        <p:spPr>
          <a:xfrm>
            <a:off x="1847665" y="4467923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39" name="Square"/>
          <p:cNvSpPr/>
          <p:nvPr/>
        </p:nvSpPr>
        <p:spPr>
          <a:xfrm>
            <a:off x="2504194" y="4467923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0" name="Square"/>
          <p:cNvSpPr/>
          <p:nvPr/>
        </p:nvSpPr>
        <p:spPr>
          <a:xfrm>
            <a:off x="3160723" y="4467923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1" name="Square"/>
          <p:cNvSpPr/>
          <p:nvPr/>
        </p:nvSpPr>
        <p:spPr>
          <a:xfrm>
            <a:off x="3817252" y="4467923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2" name="Square"/>
          <p:cNvSpPr/>
          <p:nvPr/>
        </p:nvSpPr>
        <p:spPr>
          <a:xfrm>
            <a:off x="1847665" y="5124453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3" name="Square"/>
          <p:cNvSpPr/>
          <p:nvPr/>
        </p:nvSpPr>
        <p:spPr>
          <a:xfrm>
            <a:off x="2504194" y="5124453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4" name="Square"/>
          <p:cNvSpPr/>
          <p:nvPr/>
        </p:nvSpPr>
        <p:spPr>
          <a:xfrm>
            <a:off x="3160723" y="5124453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5" name="Square"/>
          <p:cNvSpPr/>
          <p:nvPr/>
        </p:nvSpPr>
        <p:spPr>
          <a:xfrm>
            <a:off x="3817252" y="5124453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446" name="2D Column Chart"/>
          <p:cNvGraphicFramePr/>
          <p:nvPr/>
        </p:nvGraphicFramePr>
        <p:xfrm>
          <a:off x="9434686" y="3732596"/>
          <a:ext cx="2537166" cy="93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7" name="gradient magnitude…"/>
          <p:cNvSpPr txBox="1"/>
          <p:nvPr/>
        </p:nvSpPr>
        <p:spPr>
          <a:xfrm>
            <a:off x="9171599" y="4626994"/>
            <a:ext cx="30633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dirty="0"/>
              <a:t>gradient magnitude</a:t>
            </a:r>
            <a:r>
              <a:rPr lang="en-US" dirty="0"/>
              <a:t> histogram</a:t>
            </a:r>
            <a:endParaRPr dirty="0"/>
          </a:p>
          <a:p>
            <a:pPr>
              <a:defRPr sz="1800"/>
            </a:pPr>
            <a:r>
              <a:rPr dirty="0"/>
              <a:t>(one for each cell)</a:t>
            </a:r>
          </a:p>
        </p:txBody>
      </p:sp>
      <p:sp>
        <p:nvSpPr>
          <p:cNvPr id="448" name="Line"/>
          <p:cNvSpPr/>
          <p:nvPr/>
        </p:nvSpPr>
        <p:spPr>
          <a:xfrm>
            <a:off x="6006253" y="5094842"/>
            <a:ext cx="2346641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9" name="Line"/>
          <p:cNvSpPr/>
          <p:nvPr/>
        </p:nvSpPr>
        <p:spPr>
          <a:xfrm flipV="1">
            <a:off x="7173223" y="4584865"/>
            <a:ext cx="936801" cy="5229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0" name="Line"/>
          <p:cNvSpPr/>
          <p:nvPr/>
        </p:nvSpPr>
        <p:spPr>
          <a:xfrm flipV="1">
            <a:off x="7176602" y="4732389"/>
            <a:ext cx="366896" cy="3668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1" name="Line"/>
          <p:cNvSpPr/>
          <p:nvPr/>
        </p:nvSpPr>
        <p:spPr>
          <a:xfrm flipV="1">
            <a:off x="7148071" y="4916228"/>
            <a:ext cx="952858" cy="1680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2" name="Line"/>
          <p:cNvSpPr/>
          <p:nvPr/>
        </p:nvSpPr>
        <p:spPr>
          <a:xfrm flipV="1">
            <a:off x="7178817" y="4396145"/>
            <a:ext cx="241731" cy="66893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3" name="Line"/>
          <p:cNvSpPr/>
          <p:nvPr/>
        </p:nvSpPr>
        <p:spPr>
          <a:xfrm flipV="1">
            <a:off x="7179573" y="4140222"/>
            <a:ext cx="1" cy="9675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4" name="Line"/>
          <p:cNvSpPr/>
          <p:nvPr/>
        </p:nvSpPr>
        <p:spPr>
          <a:xfrm flipH="1" flipV="1">
            <a:off x="6888927" y="4384324"/>
            <a:ext cx="292370" cy="6921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5" name="Line"/>
          <p:cNvSpPr/>
          <p:nvPr/>
        </p:nvSpPr>
        <p:spPr>
          <a:xfrm flipH="1" flipV="1">
            <a:off x="6679609" y="4595392"/>
            <a:ext cx="503893" cy="5038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6" name="Line"/>
          <p:cNvSpPr/>
          <p:nvPr/>
        </p:nvSpPr>
        <p:spPr>
          <a:xfrm flipH="1" flipV="1">
            <a:off x="6437212" y="4675891"/>
            <a:ext cx="749669" cy="4318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7" name="Line"/>
          <p:cNvSpPr/>
          <p:nvPr/>
        </p:nvSpPr>
        <p:spPr>
          <a:xfrm flipH="1" flipV="1">
            <a:off x="6238167" y="4916228"/>
            <a:ext cx="952859" cy="1680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8" name="Rectangle"/>
          <p:cNvSpPr/>
          <p:nvPr/>
        </p:nvSpPr>
        <p:spPr>
          <a:xfrm>
            <a:off x="2439271" y="3782004"/>
            <a:ext cx="1393829" cy="1347820"/>
          </a:xfrm>
          <a:prstGeom prst="rect">
            <a:avLst/>
          </a:prstGeom>
          <a:ln w="1143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B00"/>
                </a:solidFill>
              </a:defRPr>
            </a:pPr>
            <a:endParaRPr/>
          </a:p>
        </p:txBody>
      </p:sp>
      <p:sp>
        <p:nvSpPr>
          <p:cNvPr id="459" name="Block…"/>
          <p:cNvSpPr txBox="1"/>
          <p:nvPr/>
        </p:nvSpPr>
        <p:spPr>
          <a:xfrm>
            <a:off x="2551883" y="6054501"/>
            <a:ext cx="1168604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Block</a:t>
            </a:r>
          </a:p>
          <a:p>
            <a:pPr>
              <a:defRPr sz="1800"/>
            </a:pPr>
            <a:r>
              <a:t>(2x2 cells)</a:t>
            </a:r>
          </a:p>
        </p:txBody>
      </p:sp>
      <p:pic>
        <p:nvPicPr>
          <p:cNvPr id="472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55929" y="4675891"/>
            <a:ext cx="991744" cy="1706523"/>
          </a:xfrm>
          <a:prstGeom prst="rect">
            <a:avLst/>
          </a:prstGeom>
        </p:spPr>
      </p:pic>
      <p:sp>
        <p:nvSpPr>
          <p:cNvPr id="461" name="Cell…"/>
          <p:cNvSpPr txBox="1"/>
          <p:nvPr/>
        </p:nvSpPr>
        <p:spPr>
          <a:xfrm>
            <a:off x="509269" y="3845282"/>
            <a:ext cx="1295478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Cell</a:t>
            </a:r>
          </a:p>
          <a:p>
            <a:pPr>
              <a:defRPr sz="1800"/>
            </a:pPr>
            <a:r>
              <a:t>(8x8 pixels)</a:t>
            </a:r>
          </a:p>
        </p:txBody>
      </p:sp>
      <p:pic>
        <p:nvPicPr>
          <p:cNvPr id="474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496" y="4595694"/>
            <a:ext cx="1769942" cy="723049"/>
          </a:xfrm>
          <a:prstGeom prst="rect">
            <a:avLst/>
          </a:prstGeom>
        </p:spPr>
      </p:pic>
      <p:sp>
        <p:nvSpPr>
          <p:cNvPr id="463" name="Single scale, no dominant orientation"/>
          <p:cNvSpPr txBox="1"/>
          <p:nvPr/>
        </p:nvSpPr>
        <p:spPr>
          <a:xfrm>
            <a:off x="3933722" y="8759904"/>
            <a:ext cx="514563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Single scale, no dominant orientation</a:t>
            </a:r>
          </a:p>
        </p:txBody>
      </p:sp>
      <p:sp>
        <p:nvSpPr>
          <p:cNvPr id="464" name="histogram of ‘unsigned’ gradients"/>
          <p:cNvSpPr txBox="1"/>
          <p:nvPr/>
        </p:nvSpPr>
        <p:spPr>
          <a:xfrm>
            <a:off x="5778009" y="3102990"/>
            <a:ext cx="269231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histogram of ‘unsigned’ gradients</a:t>
            </a:r>
          </a:p>
        </p:txBody>
      </p:sp>
      <p:sp>
        <p:nvSpPr>
          <p:cNvPr id="465" name="soft binning"/>
          <p:cNvSpPr txBox="1"/>
          <p:nvPr/>
        </p:nvSpPr>
        <p:spPr>
          <a:xfrm>
            <a:off x="5916248" y="5814070"/>
            <a:ext cx="26923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soft binning</a:t>
            </a:r>
          </a:p>
        </p:txBody>
      </p:sp>
      <p:graphicFrame>
        <p:nvGraphicFramePr>
          <p:cNvPr id="466" name="2D Column Chart"/>
          <p:cNvGraphicFramePr/>
          <p:nvPr/>
        </p:nvGraphicFramePr>
        <p:xfrm>
          <a:off x="2213797" y="7350391"/>
          <a:ext cx="2537166" cy="93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7" name="2D Column Chart"/>
          <p:cNvGraphicFramePr/>
          <p:nvPr/>
        </p:nvGraphicFramePr>
        <p:xfrm>
          <a:off x="4362091" y="7350391"/>
          <a:ext cx="2537166" cy="93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8" name="2D Column Chart"/>
          <p:cNvGraphicFramePr/>
          <p:nvPr/>
        </p:nvGraphicFramePr>
        <p:xfrm>
          <a:off x="6525080" y="7350391"/>
          <a:ext cx="2537166" cy="93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69" name="2D Column Chart"/>
          <p:cNvGraphicFramePr/>
          <p:nvPr/>
        </p:nvGraphicFramePr>
        <p:xfrm>
          <a:off x="8689327" y="7350391"/>
          <a:ext cx="2537166" cy="93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470" name="Concatenate and L-2 normalization"/>
          <p:cNvSpPr txBox="1"/>
          <p:nvPr/>
        </p:nvSpPr>
        <p:spPr>
          <a:xfrm>
            <a:off x="4451280" y="7037210"/>
            <a:ext cx="514563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Concatenate and L-2 normalization</a:t>
            </a:r>
          </a:p>
        </p:txBody>
      </p:sp>
      <p:pic>
        <p:nvPicPr>
          <p:cNvPr id="476" name="Connection Line" descr="Connection 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336880" y="3926304"/>
            <a:ext cx="3062263" cy="535096"/>
          </a:xfrm>
          <a:prstGeom prst="rect">
            <a:avLst/>
          </a:prstGeom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47" name="Image" descr="Image">
            <a:extLst>
              <a:ext uri="{FF2B5EF4-FFF2-40B4-BE49-F238E27FC236}">
                <a16:creationId xmlns:a16="http://schemas.microsoft.com/office/drawing/2014/main" xmlns="" id="{DDE8B51C-9CD2-4518-975F-3CA38F39385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842170" y="1031441"/>
            <a:ext cx="1699985" cy="11094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50754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edestrian detection"/>
          <p:cNvSpPr txBox="1"/>
          <p:nvPr/>
        </p:nvSpPr>
        <p:spPr>
          <a:xfrm>
            <a:off x="593146" y="372122"/>
            <a:ext cx="292638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Pedestrian detection</a:t>
            </a:r>
          </a:p>
        </p:txBody>
      </p:sp>
      <p:pic>
        <p:nvPicPr>
          <p:cNvPr id="4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0557" y="8165843"/>
            <a:ext cx="4731577" cy="1455871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64 pixels…"/>
          <p:cNvSpPr txBox="1"/>
          <p:nvPr/>
        </p:nvSpPr>
        <p:spPr>
          <a:xfrm>
            <a:off x="3982989" y="7021098"/>
            <a:ext cx="1418540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400"/>
            </a:pPr>
            <a:r>
              <a:t>64 pixels</a:t>
            </a:r>
          </a:p>
          <a:p>
            <a:pPr>
              <a:defRPr sz="2400"/>
            </a:pPr>
            <a:r>
              <a:t>8 cells</a:t>
            </a:r>
          </a:p>
          <a:p>
            <a:pPr>
              <a:defRPr sz="2400"/>
            </a:pPr>
            <a:r>
              <a:t>7 blocks</a:t>
            </a:r>
          </a:p>
        </p:txBody>
      </p:sp>
      <p:pic>
        <p:nvPicPr>
          <p:cNvPr id="48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4679"/>
          <a:stretch>
            <a:fillRect/>
          </a:stretch>
        </p:blipFill>
        <p:spPr>
          <a:xfrm>
            <a:off x="3304302" y="1852253"/>
            <a:ext cx="2479719" cy="4980093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128 pixels…"/>
          <p:cNvSpPr txBox="1"/>
          <p:nvPr/>
        </p:nvSpPr>
        <p:spPr>
          <a:xfrm>
            <a:off x="1261689" y="3568007"/>
            <a:ext cx="1792074" cy="20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128 pixels</a:t>
            </a:r>
          </a:p>
          <a:p>
            <a:pPr>
              <a:defRPr sz="2400"/>
            </a:pPr>
            <a:r>
              <a:t>16 cells</a:t>
            </a:r>
          </a:p>
          <a:p>
            <a:pPr>
              <a:defRPr sz="2400"/>
            </a:pPr>
            <a:r>
              <a:t>15 blocks</a:t>
            </a:r>
          </a:p>
        </p:txBody>
      </p:sp>
      <p:sp>
        <p:nvSpPr>
          <p:cNvPr id="483" name="Square"/>
          <p:cNvSpPr/>
          <p:nvPr/>
        </p:nvSpPr>
        <p:spPr>
          <a:xfrm>
            <a:off x="3320606" y="1879414"/>
            <a:ext cx="303200" cy="303200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4" name="Square"/>
          <p:cNvSpPr/>
          <p:nvPr/>
        </p:nvSpPr>
        <p:spPr>
          <a:xfrm>
            <a:off x="3616844" y="1879414"/>
            <a:ext cx="303201" cy="303200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5" name="Square"/>
          <p:cNvSpPr/>
          <p:nvPr/>
        </p:nvSpPr>
        <p:spPr>
          <a:xfrm>
            <a:off x="3930931" y="1879414"/>
            <a:ext cx="303201" cy="303200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6" name="Square"/>
          <p:cNvSpPr/>
          <p:nvPr/>
        </p:nvSpPr>
        <p:spPr>
          <a:xfrm>
            <a:off x="4238670" y="1879414"/>
            <a:ext cx="303201" cy="303200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7" name="Square"/>
          <p:cNvSpPr/>
          <p:nvPr/>
        </p:nvSpPr>
        <p:spPr>
          <a:xfrm>
            <a:off x="4543833" y="1879414"/>
            <a:ext cx="303201" cy="303200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8" name="Square"/>
          <p:cNvSpPr/>
          <p:nvPr/>
        </p:nvSpPr>
        <p:spPr>
          <a:xfrm>
            <a:off x="4842647" y="1879414"/>
            <a:ext cx="303201" cy="303200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9" name="Square"/>
          <p:cNvSpPr/>
          <p:nvPr/>
        </p:nvSpPr>
        <p:spPr>
          <a:xfrm>
            <a:off x="5156734" y="1879414"/>
            <a:ext cx="303201" cy="303200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0" name="Square"/>
          <p:cNvSpPr/>
          <p:nvPr/>
        </p:nvSpPr>
        <p:spPr>
          <a:xfrm>
            <a:off x="5464474" y="1879414"/>
            <a:ext cx="303200" cy="303200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1" name="Square"/>
          <p:cNvSpPr/>
          <p:nvPr/>
        </p:nvSpPr>
        <p:spPr>
          <a:xfrm>
            <a:off x="3319347" y="2173718"/>
            <a:ext cx="303200" cy="30320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2" name="Square"/>
          <p:cNvSpPr/>
          <p:nvPr/>
        </p:nvSpPr>
        <p:spPr>
          <a:xfrm>
            <a:off x="3615585" y="2173718"/>
            <a:ext cx="303200" cy="30320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3" name="Square"/>
          <p:cNvSpPr/>
          <p:nvPr/>
        </p:nvSpPr>
        <p:spPr>
          <a:xfrm>
            <a:off x="3929672" y="2173718"/>
            <a:ext cx="303201" cy="30320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4" name="Square"/>
          <p:cNvSpPr/>
          <p:nvPr/>
        </p:nvSpPr>
        <p:spPr>
          <a:xfrm>
            <a:off x="4237411" y="2173718"/>
            <a:ext cx="303201" cy="30320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5" name="Square"/>
          <p:cNvSpPr/>
          <p:nvPr/>
        </p:nvSpPr>
        <p:spPr>
          <a:xfrm>
            <a:off x="4542573" y="2173718"/>
            <a:ext cx="303201" cy="30320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6" name="Square"/>
          <p:cNvSpPr/>
          <p:nvPr/>
        </p:nvSpPr>
        <p:spPr>
          <a:xfrm>
            <a:off x="4841388" y="2173718"/>
            <a:ext cx="303200" cy="30320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7" name="Square"/>
          <p:cNvSpPr/>
          <p:nvPr/>
        </p:nvSpPr>
        <p:spPr>
          <a:xfrm>
            <a:off x="5155475" y="2173718"/>
            <a:ext cx="303200" cy="30320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8" name="Square"/>
          <p:cNvSpPr/>
          <p:nvPr/>
        </p:nvSpPr>
        <p:spPr>
          <a:xfrm>
            <a:off x="5463214" y="2173718"/>
            <a:ext cx="303201" cy="30320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9" name="Square"/>
          <p:cNvSpPr/>
          <p:nvPr/>
        </p:nvSpPr>
        <p:spPr>
          <a:xfrm>
            <a:off x="3319369" y="1876895"/>
            <a:ext cx="609601" cy="609601"/>
          </a:xfrm>
          <a:prstGeom prst="rect">
            <a:avLst/>
          </a:prstGeom>
          <a:ln w="635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B00"/>
                </a:solidFill>
              </a:defRPr>
            </a:pPr>
            <a:endParaRPr/>
          </a:p>
        </p:txBody>
      </p:sp>
      <p:sp>
        <p:nvSpPr>
          <p:cNvPr id="500" name="http://chrisjmccormick.wordpress.com/2013/05/09/hog-person-detector-tutorial/"/>
          <p:cNvSpPr txBox="1"/>
          <p:nvPr/>
        </p:nvSpPr>
        <p:spPr>
          <a:xfrm>
            <a:off x="293880" y="9303598"/>
            <a:ext cx="5515052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http://chrisjmccormick.wordpress.com/2013/05/09/hog-person-detector-tutorial/</a:t>
            </a:r>
          </a:p>
        </p:txBody>
      </p:sp>
      <p:sp>
        <p:nvSpPr>
          <p:cNvPr id="501" name="15 x 7 x 4 x 36 = 3780"/>
          <p:cNvSpPr txBox="1"/>
          <p:nvPr/>
        </p:nvSpPr>
        <p:spPr>
          <a:xfrm>
            <a:off x="6034517" y="4107297"/>
            <a:ext cx="2620283" cy="946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/>
            </a:lvl1pPr>
          </a:lstStyle>
          <a:p>
            <a:r>
              <a:t>15 x 7 x 4 x 36 = 3780</a:t>
            </a:r>
          </a:p>
        </p:txBody>
      </p:sp>
      <p:sp>
        <p:nvSpPr>
          <p:cNvPr id="502" name="1 cell step size"/>
          <p:cNvSpPr txBox="1"/>
          <p:nvPr/>
        </p:nvSpPr>
        <p:spPr>
          <a:xfrm>
            <a:off x="3470634" y="1193496"/>
            <a:ext cx="214701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1 cell step size</a:t>
            </a:r>
          </a:p>
        </p:txBody>
      </p:sp>
      <p:sp>
        <p:nvSpPr>
          <p:cNvPr id="503" name="visualization"/>
          <p:cNvSpPr txBox="1"/>
          <p:nvPr/>
        </p:nvSpPr>
        <p:spPr>
          <a:xfrm>
            <a:off x="9807610" y="1289049"/>
            <a:ext cx="177424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visualization</a:t>
            </a:r>
          </a:p>
        </p:txBody>
      </p:sp>
      <p:pic>
        <p:nvPicPr>
          <p:cNvPr id="50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rcRect l="4950" t="2322" r="4950" b="2322"/>
          <a:stretch>
            <a:fillRect/>
          </a:stretch>
        </p:blipFill>
        <p:spPr>
          <a:xfrm>
            <a:off x="9514226" y="1941019"/>
            <a:ext cx="2360824" cy="4802457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dundant representation due to overlapping blocks…"/>
          <p:cNvSpPr txBox="1"/>
          <p:nvPr/>
        </p:nvSpPr>
        <p:spPr>
          <a:xfrm>
            <a:off x="1453286" y="8139020"/>
            <a:ext cx="6181709" cy="946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000"/>
            </a:pPr>
            <a:r>
              <a:t>Redundant representation due to overlapping blocks</a:t>
            </a:r>
          </a:p>
          <a:p>
            <a:pPr>
              <a:defRPr sz="2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many times is each inner cell encoded?</a:t>
            </a:r>
          </a:p>
        </p:txBody>
      </p:sp>
    </p:spTree>
    <p:extLst>
      <p:ext uri="{BB962C8B-B14F-4D97-AF65-F5344CB8AC3E}">
        <p14:creationId xmlns:p14="http://schemas.microsoft.com/office/powerpoint/2010/main" val="111245871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SIFT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58918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"/>
          <p:cNvSpPr/>
          <p:nvPr/>
        </p:nvSpPr>
        <p:spPr>
          <a:xfrm>
            <a:off x="4765332" y="7425158"/>
            <a:ext cx="7076014" cy="769593"/>
          </a:xfrm>
          <a:prstGeom prst="roundRect">
            <a:avLst>
              <a:gd name="adj" fmla="val 13226"/>
            </a:avLst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Rounded Rectangle"/>
          <p:cNvSpPr/>
          <p:nvPr/>
        </p:nvSpPr>
        <p:spPr>
          <a:xfrm>
            <a:off x="4765332" y="4566218"/>
            <a:ext cx="7076014" cy="2759013"/>
          </a:xfrm>
          <a:prstGeom prst="roundRect">
            <a:avLst>
              <a:gd name="adj" fmla="val 3689"/>
            </a:avLst>
          </a:prstGeom>
          <a:solidFill>
            <a:schemeClr val="accent4">
              <a:hueOff val="384618"/>
              <a:satOff val="3869"/>
              <a:lumOff val="5802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SIFT…"/>
          <p:cNvSpPr txBox="1">
            <a:spLocks noGrp="1"/>
          </p:cNvSpPr>
          <p:nvPr>
            <p:ph type="title"/>
          </p:nvPr>
        </p:nvSpPr>
        <p:spPr>
          <a:xfrm>
            <a:off x="4023624" y="801121"/>
            <a:ext cx="8444503" cy="2159001"/>
          </a:xfrm>
          <a:prstGeom prst="rect">
            <a:avLst/>
          </a:prstGeom>
        </p:spPr>
        <p:txBody>
          <a:bodyPr/>
          <a:lstStyle/>
          <a:p>
            <a:pPr algn="l"/>
            <a:r>
              <a:t>SIFT</a:t>
            </a:r>
          </a:p>
          <a:p>
            <a:pPr algn="l">
              <a:defRPr sz="3000"/>
            </a:pPr>
            <a:r>
              <a:t>(Scale Invariant Feature Transform)</a:t>
            </a:r>
          </a:p>
        </p:txBody>
      </p:sp>
      <p:sp>
        <p:nvSpPr>
          <p:cNvPr id="126" name="SIFT describes both a detector and descriptor"/>
          <p:cNvSpPr txBox="1"/>
          <p:nvPr/>
        </p:nvSpPr>
        <p:spPr>
          <a:xfrm>
            <a:off x="3996155" y="3305456"/>
            <a:ext cx="8202721" cy="558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SIFT describes both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detector</a:t>
            </a:r>
            <a:r>
              <a:t> and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descriptor</a:t>
            </a:r>
          </a:p>
        </p:txBody>
      </p:sp>
      <p:sp>
        <p:nvSpPr>
          <p:cNvPr id="127" name="Multi-scale extrema detection…"/>
          <p:cNvSpPr txBox="1"/>
          <p:nvPr/>
        </p:nvSpPr>
        <p:spPr>
          <a:xfrm>
            <a:off x="4858362" y="4680518"/>
            <a:ext cx="6775027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3000"/>
              </a:spcBef>
              <a:buSzPct val="100000"/>
              <a:buAutoNum type="arabicPeriod"/>
            </a:pPr>
            <a:r>
              <a:t>Multi-scale extrema detection</a:t>
            </a:r>
          </a:p>
          <a:p>
            <a:pPr marL="635000" indent="-635000" algn="l">
              <a:spcBef>
                <a:spcPts val="3000"/>
              </a:spcBef>
              <a:buSzPct val="100000"/>
              <a:buAutoNum type="arabicPeriod"/>
            </a:pPr>
            <a:r>
              <a:t>Keypoint localization</a:t>
            </a:r>
          </a:p>
          <a:p>
            <a:pPr marL="635000" indent="-635000" algn="l">
              <a:spcBef>
                <a:spcPts val="3000"/>
              </a:spcBef>
              <a:buSzPct val="100000"/>
              <a:buAutoNum type="arabicPeriod"/>
            </a:pPr>
            <a:r>
              <a:t>Orientation assignment</a:t>
            </a:r>
          </a:p>
          <a:p>
            <a:pPr marL="635000" indent="-635000" algn="l">
              <a:spcBef>
                <a:spcPts val="3000"/>
              </a:spcBef>
              <a:buSzPct val="100000"/>
              <a:buAutoNum type="arabicPeriod"/>
            </a:pPr>
            <a:r>
              <a:t>Keypoint descriptor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460" y="787479"/>
            <a:ext cx="2726215" cy="817864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049910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"/>
          <p:cNvGrpSpPr/>
          <p:nvPr/>
        </p:nvGrpSpPr>
        <p:grpSpPr>
          <a:xfrm>
            <a:off x="5474308" y="7869925"/>
            <a:ext cx="2203422" cy="917303"/>
            <a:chOff x="0" y="0"/>
            <a:chExt cx="2203420" cy="917301"/>
          </a:xfrm>
        </p:grpSpPr>
        <p:sp>
          <p:nvSpPr>
            <p:cNvPr id="130" name="Rectangle"/>
            <p:cNvSpPr/>
            <p:nvPr/>
          </p:nvSpPr>
          <p:spPr>
            <a:xfrm>
              <a:off x="27301" y="107822"/>
              <a:ext cx="1041366" cy="737320"/>
            </a:xfrm>
            <a:prstGeom prst="rect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1" name="Line"/>
            <p:cNvSpPr/>
            <p:nvPr/>
          </p:nvSpPr>
          <p:spPr>
            <a:xfrm>
              <a:off x="1123956" y="458650"/>
              <a:ext cx="107946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2" name="Square"/>
            <p:cNvSpPr/>
            <p:nvPr/>
          </p:nvSpPr>
          <p:spPr>
            <a:xfrm>
              <a:off x="874321" y="227006"/>
              <a:ext cx="469901" cy="469901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25400" cap="flat">
              <a:solidFill>
                <a:srgbClr val="53585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3" name="Line"/>
            <p:cNvSpPr/>
            <p:nvPr/>
          </p:nvSpPr>
          <p:spPr>
            <a:xfrm>
              <a:off x="984764" y="461956"/>
              <a:ext cx="24852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4" name="Rectangle"/>
            <p:cNvSpPr/>
            <p:nvPr/>
          </p:nvSpPr>
          <p:spPr>
            <a:xfrm>
              <a:off x="0" y="0"/>
              <a:ext cx="419101" cy="9173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41" name="Group"/>
          <p:cNvGrpSpPr/>
          <p:nvPr/>
        </p:nvGrpSpPr>
        <p:grpSpPr>
          <a:xfrm>
            <a:off x="5474308" y="6987047"/>
            <a:ext cx="2203422" cy="917303"/>
            <a:chOff x="0" y="0"/>
            <a:chExt cx="2203420" cy="917301"/>
          </a:xfrm>
        </p:grpSpPr>
        <p:sp>
          <p:nvSpPr>
            <p:cNvPr id="136" name="Rectangle"/>
            <p:cNvSpPr/>
            <p:nvPr/>
          </p:nvSpPr>
          <p:spPr>
            <a:xfrm>
              <a:off x="27301" y="107822"/>
              <a:ext cx="1041366" cy="737320"/>
            </a:xfrm>
            <a:prstGeom prst="rect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7" name="Line"/>
            <p:cNvSpPr/>
            <p:nvPr/>
          </p:nvSpPr>
          <p:spPr>
            <a:xfrm>
              <a:off x="1123956" y="458650"/>
              <a:ext cx="107946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8" name="Square"/>
            <p:cNvSpPr/>
            <p:nvPr/>
          </p:nvSpPr>
          <p:spPr>
            <a:xfrm>
              <a:off x="874321" y="227006"/>
              <a:ext cx="469901" cy="469901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25400" cap="flat">
              <a:solidFill>
                <a:srgbClr val="53585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39" name="Line"/>
            <p:cNvSpPr/>
            <p:nvPr/>
          </p:nvSpPr>
          <p:spPr>
            <a:xfrm>
              <a:off x="984764" y="461956"/>
              <a:ext cx="24852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0" name="Rectangle"/>
            <p:cNvSpPr/>
            <p:nvPr/>
          </p:nvSpPr>
          <p:spPr>
            <a:xfrm>
              <a:off x="0" y="0"/>
              <a:ext cx="419101" cy="9173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47" name="Group"/>
          <p:cNvGrpSpPr/>
          <p:nvPr/>
        </p:nvGrpSpPr>
        <p:grpSpPr>
          <a:xfrm>
            <a:off x="5474308" y="6104170"/>
            <a:ext cx="2203422" cy="917303"/>
            <a:chOff x="0" y="0"/>
            <a:chExt cx="2203420" cy="917301"/>
          </a:xfrm>
        </p:grpSpPr>
        <p:sp>
          <p:nvSpPr>
            <p:cNvPr id="142" name="Rectangle"/>
            <p:cNvSpPr/>
            <p:nvPr/>
          </p:nvSpPr>
          <p:spPr>
            <a:xfrm>
              <a:off x="27301" y="107822"/>
              <a:ext cx="1041366" cy="737320"/>
            </a:xfrm>
            <a:prstGeom prst="rect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3" name="Line"/>
            <p:cNvSpPr/>
            <p:nvPr/>
          </p:nvSpPr>
          <p:spPr>
            <a:xfrm>
              <a:off x="1123956" y="458650"/>
              <a:ext cx="107946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4" name="Square"/>
            <p:cNvSpPr/>
            <p:nvPr/>
          </p:nvSpPr>
          <p:spPr>
            <a:xfrm>
              <a:off x="874321" y="227006"/>
              <a:ext cx="469901" cy="469901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25400" cap="flat">
              <a:solidFill>
                <a:srgbClr val="53585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5" name="Line"/>
            <p:cNvSpPr/>
            <p:nvPr/>
          </p:nvSpPr>
          <p:spPr>
            <a:xfrm>
              <a:off x="984764" y="461956"/>
              <a:ext cx="24852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6" name="Rectangle"/>
            <p:cNvSpPr/>
            <p:nvPr/>
          </p:nvSpPr>
          <p:spPr>
            <a:xfrm>
              <a:off x="0" y="0"/>
              <a:ext cx="419101" cy="9173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153" name="Group"/>
          <p:cNvGrpSpPr/>
          <p:nvPr/>
        </p:nvGrpSpPr>
        <p:grpSpPr>
          <a:xfrm>
            <a:off x="5474308" y="5221292"/>
            <a:ext cx="2203422" cy="917303"/>
            <a:chOff x="0" y="0"/>
            <a:chExt cx="2203420" cy="917301"/>
          </a:xfrm>
        </p:grpSpPr>
        <p:sp>
          <p:nvSpPr>
            <p:cNvPr id="148" name="Rectangle"/>
            <p:cNvSpPr/>
            <p:nvPr/>
          </p:nvSpPr>
          <p:spPr>
            <a:xfrm>
              <a:off x="27301" y="107822"/>
              <a:ext cx="1041366" cy="737320"/>
            </a:xfrm>
            <a:prstGeom prst="rect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49" name="Line"/>
            <p:cNvSpPr/>
            <p:nvPr/>
          </p:nvSpPr>
          <p:spPr>
            <a:xfrm>
              <a:off x="1123956" y="458650"/>
              <a:ext cx="1079465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0" name="Square"/>
            <p:cNvSpPr/>
            <p:nvPr/>
          </p:nvSpPr>
          <p:spPr>
            <a:xfrm>
              <a:off x="874321" y="227006"/>
              <a:ext cx="469901" cy="469901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25400" cap="flat">
              <a:solidFill>
                <a:srgbClr val="53585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1" name="Line"/>
            <p:cNvSpPr/>
            <p:nvPr/>
          </p:nvSpPr>
          <p:spPr>
            <a:xfrm>
              <a:off x="984764" y="461956"/>
              <a:ext cx="248521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52" name="Rectangle"/>
            <p:cNvSpPr/>
            <p:nvPr/>
          </p:nvSpPr>
          <p:spPr>
            <a:xfrm>
              <a:off x="0" y="0"/>
              <a:ext cx="419101" cy="9173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154" name="Rectangle"/>
          <p:cNvSpPr/>
          <p:nvPr/>
        </p:nvSpPr>
        <p:spPr>
          <a:xfrm>
            <a:off x="1435285" y="5223338"/>
            <a:ext cx="444501" cy="3652820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5" name="1. Multi-scale extrema detection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1053474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1. Multi-scale extrema detection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2389172" y="5014009"/>
            <a:ext cx="3251338" cy="775908"/>
            <a:chOff x="0" y="0"/>
            <a:chExt cx="3251336" cy="775907"/>
          </a:xfrm>
        </p:grpSpPr>
        <p:sp>
          <p:nvSpPr>
            <p:cNvPr id="156" name="Shape"/>
            <p:cNvSpPr/>
            <p:nvPr/>
          </p:nvSpPr>
          <p:spPr>
            <a:xfrm>
              <a:off x="3204" y="0"/>
              <a:ext cx="3244929" cy="77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75" name="Group"/>
            <p:cNvGrpSpPr/>
            <p:nvPr/>
          </p:nvGrpSpPr>
          <p:grpSpPr>
            <a:xfrm>
              <a:off x="0" y="1509"/>
              <a:ext cx="3251337" cy="774399"/>
              <a:chOff x="0" y="0"/>
              <a:chExt cx="3251336" cy="774397"/>
            </a:xfrm>
          </p:grpSpPr>
          <p:sp>
            <p:nvSpPr>
              <p:cNvPr id="157" name="Line"/>
              <p:cNvSpPr/>
              <p:nvPr/>
            </p:nvSpPr>
            <p:spPr>
              <a:xfrm flipV="1">
                <a:off x="1629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58" name="Line"/>
              <p:cNvSpPr/>
              <p:nvPr/>
            </p:nvSpPr>
            <p:spPr>
              <a:xfrm flipV="1">
                <a:off x="238310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59" name="Line"/>
              <p:cNvSpPr/>
              <p:nvPr/>
            </p:nvSpPr>
            <p:spPr>
              <a:xfrm flipV="1">
                <a:off x="474991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0" name="Line"/>
              <p:cNvSpPr/>
              <p:nvPr/>
            </p:nvSpPr>
            <p:spPr>
              <a:xfrm flipV="1">
                <a:off x="948354" y="69"/>
                <a:ext cx="1341176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1" name="Line"/>
              <p:cNvSpPr/>
              <p:nvPr/>
            </p:nvSpPr>
            <p:spPr>
              <a:xfrm flipV="1">
                <a:off x="711673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2" name="Line"/>
              <p:cNvSpPr/>
              <p:nvPr/>
            </p:nvSpPr>
            <p:spPr>
              <a:xfrm flipV="1">
                <a:off x="1421716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3" name="Line"/>
              <p:cNvSpPr/>
              <p:nvPr/>
            </p:nvSpPr>
            <p:spPr>
              <a:xfrm flipV="1">
                <a:off x="1185035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4" name="Line"/>
              <p:cNvSpPr/>
              <p:nvPr/>
            </p:nvSpPr>
            <p:spPr>
              <a:xfrm flipV="1">
                <a:off x="1658397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5" name="Line"/>
              <p:cNvSpPr/>
              <p:nvPr/>
            </p:nvSpPr>
            <p:spPr>
              <a:xfrm flipV="1">
                <a:off x="1902526" y="-1"/>
                <a:ext cx="1341177" cy="7743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6" name="Line"/>
              <p:cNvSpPr/>
              <p:nvPr/>
            </p:nvSpPr>
            <p:spPr>
              <a:xfrm>
                <a:off x="1337819" y="535"/>
                <a:ext cx="191351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7" name="Line"/>
              <p:cNvSpPr/>
              <p:nvPr/>
            </p:nvSpPr>
            <p:spPr>
              <a:xfrm>
                <a:off x="1173759" y="96399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8" name="Line"/>
              <p:cNvSpPr/>
              <p:nvPr/>
            </p:nvSpPr>
            <p:spPr>
              <a:xfrm>
                <a:off x="1005199" y="19226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69" name="Line"/>
              <p:cNvSpPr/>
              <p:nvPr/>
            </p:nvSpPr>
            <p:spPr>
              <a:xfrm>
                <a:off x="848475" y="288125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0" name="Line"/>
              <p:cNvSpPr/>
              <p:nvPr/>
            </p:nvSpPr>
            <p:spPr>
              <a:xfrm>
                <a:off x="680837" y="380695"/>
                <a:ext cx="19005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1" name="Line"/>
              <p:cNvSpPr/>
              <p:nvPr/>
            </p:nvSpPr>
            <p:spPr>
              <a:xfrm>
                <a:off x="508290" y="47985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2" name="Line"/>
              <p:cNvSpPr/>
              <p:nvPr/>
            </p:nvSpPr>
            <p:spPr>
              <a:xfrm>
                <a:off x="349540" y="574321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3" name="Line"/>
              <p:cNvSpPr/>
              <p:nvPr/>
            </p:nvSpPr>
            <p:spPr>
              <a:xfrm>
                <a:off x="188934" y="664990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4" name="Line"/>
              <p:cNvSpPr/>
              <p:nvPr/>
            </p:nvSpPr>
            <p:spPr>
              <a:xfrm>
                <a:off x="0" y="773792"/>
                <a:ext cx="19132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190" name="Group"/>
          <p:cNvGrpSpPr/>
          <p:nvPr/>
        </p:nvGrpSpPr>
        <p:grpSpPr>
          <a:xfrm>
            <a:off x="3116810" y="3752752"/>
            <a:ext cx="1796062" cy="484561"/>
            <a:chOff x="0" y="0"/>
            <a:chExt cx="1796060" cy="484559"/>
          </a:xfrm>
        </p:grpSpPr>
        <p:sp>
          <p:nvSpPr>
            <p:cNvPr id="177" name="Shape"/>
            <p:cNvSpPr/>
            <p:nvPr/>
          </p:nvSpPr>
          <p:spPr>
            <a:xfrm>
              <a:off x="30" y="0"/>
              <a:ext cx="1796001" cy="48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023" y="36"/>
                  </a:lnTo>
                  <a:lnTo>
                    <a:pt x="0" y="21600"/>
                  </a:lnTo>
                  <a:lnTo>
                    <a:pt x="11566" y="21595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89" name="Group"/>
            <p:cNvGrpSpPr/>
            <p:nvPr/>
          </p:nvGrpSpPr>
          <p:grpSpPr>
            <a:xfrm>
              <a:off x="-1" y="0"/>
              <a:ext cx="1796062" cy="484466"/>
              <a:chOff x="0" y="0"/>
              <a:chExt cx="1796060" cy="484465"/>
            </a:xfrm>
          </p:grpSpPr>
          <p:sp>
            <p:nvSpPr>
              <p:cNvPr id="178" name="Line"/>
              <p:cNvSpPr/>
              <p:nvPr/>
            </p:nvSpPr>
            <p:spPr>
              <a:xfrm flipV="1">
                <a:off x="3169" y="169"/>
                <a:ext cx="832438" cy="4820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79" name="Line"/>
              <p:cNvSpPr/>
              <p:nvPr/>
            </p:nvSpPr>
            <p:spPr>
              <a:xfrm flipV="1">
                <a:off x="489430" y="-1"/>
                <a:ext cx="832267" cy="48322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80" name="Line"/>
              <p:cNvSpPr/>
              <p:nvPr/>
            </p:nvSpPr>
            <p:spPr>
              <a:xfrm flipV="1">
                <a:off x="234163" y="1587"/>
                <a:ext cx="846474" cy="48004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81" name="Line"/>
              <p:cNvSpPr/>
              <p:nvPr/>
            </p:nvSpPr>
            <p:spPr>
              <a:xfrm flipV="1">
                <a:off x="727504" y="1880"/>
                <a:ext cx="830580" cy="47780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82" name="Line"/>
              <p:cNvSpPr/>
              <p:nvPr/>
            </p:nvSpPr>
            <p:spPr>
              <a:xfrm flipV="1">
                <a:off x="956449" y="1928"/>
                <a:ext cx="835779" cy="4825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83" name="Line"/>
              <p:cNvSpPr/>
              <p:nvPr/>
            </p:nvSpPr>
            <p:spPr>
              <a:xfrm>
                <a:off x="832703" y="363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84" name="Line"/>
              <p:cNvSpPr/>
              <p:nvPr/>
            </p:nvSpPr>
            <p:spPr>
              <a:xfrm>
                <a:off x="668643" y="99401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85" name="Line"/>
              <p:cNvSpPr/>
              <p:nvPr/>
            </p:nvSpPr>
            <p:spPr>
              <a:xfrm>
                <a:off x="500084" y="19526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86" name="Line"/>
              <p:cNvSpPr/>
              <p:nvPr/>
            </p:nvSpPr>
            <p:spPr>
              <a:xfrm>
                <a:off x="330659" y="291128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87" name="Line"/>
              <p:cNvSpPr/>
              <p:nvPr/>
            </p:nvSpPr>
            <p:spPr>
              <a:xfrm>
                <a:off x="166196" y="390166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88" name="Line"/>
              <p:cNvSpPr/>
              <p:nvPr/>
            </p:nvSpPr>
            <p:spPr>
              <a:xfrm>
                <a:off x="0" y="48285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211" name="Group"/>
          <p:cNvGrpSpPr/>
          <p:nvPr/>
        </p:nvGrpSpPr>
        <p:grpSpPr>
          <a:xfrm>
            <a:off x="7694165" y="5362687"/>
            <a:ext cx="3251338" cy="775908"/>
            <a:chOff x="0" y="0"/>
            <a:chExt cx="3251336" cy="775907"/>
          </a:xfrm>
        </p:grpSpPr>
        <p:sp>
          <p:nvSpPr>
            <p:cNvPr id="191" name="Shape"/>
            <p:cNvSpPr/>
            <p:nvPr/>
          </p:nvSpPr>
          <p:spPr>
            <a:xfrm>
              <a:off x="3204" y="0"/>
              <a:ext cx="3244929" cy="77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10" name="Group"/>
            <p:cNvGrpSpPr/>
            <p:nvPr/>
          </p:nvGrpSpPr>
          <p:grpSpPr>
            <a:xfrm>
              <a:off x="0" y="-1"/>
              <a:ext cx="3251337" cy="774399"/>
              <a:chOff x="0" y="0"/>
              <a:chExt cx="3251336" cy="774397"/>
            </a:xfrm>
          </p:grpSpPr>
          <p:sp>
            <p:nvSpPr>
              <p:cNvPr id="192" name="Line"/>
              <p:cNvSpPr/>
              <p:nvPr/>
            </p:nvSpPr>
            <p:spPr>
              <a:xfrm flipV="1">
                <a:off x="1629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3" name="Line"/>
              <p:cNvSpPr/>
              <p:nvPr/>
            </p:nvSpPr>
            <p:spPr>
              <a:xfrm flipV="1">
                <a:off x="238310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4" name="Line"/>
              <p:cNvSpPr/>
              <p:nvPr/>
            </p:nvSpPr>
            <p:spPr>
              <a:xfrm flipV="1">
                <a:off x="474991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5" name="Line"/>
              <p:cNvSpPr/>
              <p:nvPr/>
            </p:nvSpPr>
            <p:spPr>
              <a:xfrm flipV="1">
                <a:off x="948354" y="69"/>
                <a:ext cx="1341176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6" name="Line"/>
              <p:cNvSpPr/>
              <p:nvPr/>
            </p:nvSpPr>
            <p:spPr>
              <a:xfrm flipV="1">
                <a:off x="711673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7" name="Line"/>
              <p:cNvSpPr/>
              <p:nvPr/>
            </p:nvSpPr>
            <p:spPr>
              <a:xfrm flipV="1">
                <a:off x="1421716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8" name="Line"/>
              <p:cNvSpPr/>
              <p:nvPr/>
            </p:nvSpPr>
            <p:spPr>
              <a:xfrm flipV="1">
                <a:off x="1185035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9" name="Line"/>
              <p:cNvSpPr/>
              <p:nvPr/>
            </p:nvSpPr>
            <p:spPr>
              <a:xfrm flipV="1">
                <a:off x="1658397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0" name="Line"/>
              <p:cNvSpPr/>
              <p:nvPr/>
            </p:nvSpPr>
            <p:spPr>
              <a:xfrm flipV="1">
                <a:off x="1902526" y="-1"/>
                <a:ext cx="1341177" cy="7743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1" name="Line"/>
              <p:cNvSpPr/>
              <p:nvPr/>
            </p:nvSpPr>
            <p:spPr>
              <a:xfrm>
                <a:off x="1337819" y="535"/>
                <a:ext cx="191351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2" name="Line"/>
              <p:cNvSpPr/>
              <p:nvPr/>
            </p:nvSpPr>
            <p:spPr>
              <a:xfrm>
                <a:off x="1173759" y="96399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3" name="Line"/>
              <p:cNvSpPr/>
              <p:nvPr/>
            </p:nvSpPr>
            <p:spPr>
              <a:xfrm>
                <a:off x="1005199" y="19226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4" name="Line"/>
              <p:cNvSpPr/>
              <p:nvPr/>
            </p:nvSpPr>
            <p:spPr>
              <a:xfrm>
                <a:off x="848475" y="288125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5" name="Line"/>
              <p:cNvSpPr/>
              <p:nvPr/>
            </p:nvSpPr>
            <p:spPr>
              <a:xfrm>
                <a:off x="680837" y="380695"/>
                <a:ext cx="19005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6" name="Line"/>
              <p:cNvSpPr/>
              <p:nvPr/>
            </p:nvSpPr>
            <p:spPr>
              <a:xfrm>
                <a:off x="508290" y="47985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7" name="Line"/>
              <p:cNvSpPr/>
              <p:nvPr/>
            </p:nvSpPr>
            <p:spPr>
              <a:xfrm>
                <a:off x="349540" y="574321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8" name="Line"/>
              <p:cNvSpPr/>
              <p:nvPr/>
            </p:nvSpPr>
            <p:spPr>
              <a:xfrm>
                <a:off x="188934" y="664990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09" name="Line"/>
              <p:cNvSpPr/>
              <p:nvPr/>
            </p:nvSpPr>
            <p:spPr>
              <a:xfrm>
                <a:off x="0" y="773792"/>
                <a:ext cx="19132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225" name="Group"/>
          <p:cNvGrpSpPr/>
          <p:nvPr/>
        </p:nvGrpSpPr>
        <p:grpSpPr>
          <a:xfrm>
            <a:off x="8358901" y="2115056"/>
            <a:ext cx="1797048" cy="485213"/>
            <a:chOff x="0" y="0"/>
            <a:chExt cx="1797046" cy="485212"/>
          </a:xfrm>
        </p:grpSpPr>
        <p:sp>
          <p:nvSpPr>
            <p:cNvPr id="212" name="Shape"/>
            <p:cNvSpPr/>
            <p:nvPr/>
          </p:nvSpPr>
          <p:spPr>
            <a:xfrm>
              <a:off x="1046" y="0"/>
              <a:ext cx="1796001" cy="48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023" y="36"/>
                  </a:lnTo>
                  <a:lnTo>
                    <a:pt x="0" y="21600"/>
                  </a:lnTo>
                  <a:lnTo>
                    <a:pt x="11566" y="21595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24" name="Group"/>
            <p:cNvGrpSpPr/>
            <p:nvPr/>
          </p:nvGrpSpPr>
          <p:grpSpPr>
            <a:xfrm>
              <a:off x="-1" y="747"/>
              <a:ext cx="1796062" cy="484466"/>
              <a:chOff x="0" y="0"/>
              <a:chExt cx="1796060" cy="484465"/>
            </a:xfrm>
          </p:grpSpPr>
          <p:sp>
            <p:nvSpPr>
              <p:cNvPr id="213" name="Line"/>
              <p:cNvSpPr/>
              <p:nvPr/>
            </p:nvSpPr>
            <p:spPr>
              <a:xfrm flipV="1">
                <a:off x="3169" y="169"/>
                <a:ext cx="832438" cy="4820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4" name="Line"/>
              <p:cNvSpPr/>
              <p:nvPr/>
            </p:nvSpPr>
            <p:spPr>
              <a:xfrm flipV="1">
                <a:off x="489430" y="-1"/>
                <a:ext cx="832267" cy="48322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5" name="Line"/>
              <p:cNvSpPr/>
              <p:nvPr/>
            </p:nvSpPr>
            <p:spPr>
              <a:xfrm flipV="1">
                <a:off x="234163" y="1587"/>
                <a:ext cx="846474" cy="48004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6" name="Line"/>
              <p:cNvSpPr/>
              <p:nvPr/>
            </p:nvSpPr>
            <p:spPr>
              <a:xfrm flipV="1">
                <a:off x="727504" y="1880"/>
                <a:ext cx="830580" cy="47780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7" name="Line"/>
              <p:cNvSpPr/>
              <p:nvPr/>
            </p:nvSpPr>
            <p:spPr>
              <a:xfrm flipV="1">
                <a:off x="956449" y="1928"/>
                <a:ext cx="835779" cy="4825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8" name="Line"/>
              <p:cNvSpPr/>
              <p:nvPr/>
            </p:nvSpPr>
            <p:spPr>
              <a:xfrm>
                <a:off x="832703" y="363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19" name="Line"/>
              <p:cNvSpPr/>
              <p:nvPr/>
            </p:nvSpPr>
            <p:spPr>
              <a:xfrm>
                <a:off x="668643" y="99401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20" name="Line"/>
              <p:cNvSpPr/>
              <p:nvPr/>
            </p:nvSpPr>
            <p:spPr>
              <a:xfrm>
                <a:off x="500084" y="19526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21" name="Line"/>
              <p:cNvSpPr/>
              <p:nvPr/>
            </p:nvSpPr>
            <p:spPr>
              <a:xfrm>
                <a:off x="330659" y="291128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22" name="Line"/>
              <p:cNvSpPr/>
              <p:nvPr/>
            </p:nvSpPr>
            <p:spPr>
              <a:xfrm>
                <a:off x="166196" y="390166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23" name="Line"/>
              <p:cNvSpPr/>
              <p:nvPr/>
            </p:nvSpPr>
            <p:spPr>
              <a:xfrm>
                <a:off x="0" y="48285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246" name="Group"/>
          <p:cNvGrpSpPr/>
          <p:nvPr/>
        </p:nvGrpSpPr>
        <p:grpSpPr>
          <a:xfrm>
            <a:off x="2389172" y="5837902"/>
            <a:ext cx="3251338" cy="775908"/>
            <a:chOff x="0" y="0"/>
            <a:chExt cx="3251336" cy="775907"/>
          </a:xfrm>
        </p:grpSpPr>
        <p:sp>
          <p:nvSpPr>
            <p:cNvPr id="226" name="Shape"/>
            <p:cNvSpPr/>
            <p:nvPr/>
          </p:nvSpPr>
          <p:spPr>
            <a:xfrm>
              <a:off x="3204" y="0"/>
              <a:ext cx="3244929" cy="77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45" name="Group"/>
            <p:cNvGrpSpPr/>
            <p:nvPr/>
          </p:nvGrpSpPr>
          <p:grpSpPr>
            <a:xfrm>
              <a:off x="0" y="1509"/>
              <a:ext cx="3251337" cy="774399"/>
              <a:chOff x="0" y="0"/>
              <a:chExt cx="3251336" cy="774397"/>
            </a:xfrm>
          </p:grpSpPr>
          <p:sp>
            <p:nvSpPr>
              <p:cNvPr id="227" name="Line"/>
              <p:cNvSpPr/>
              <p:nvPr/>
            </p:nvSpPr>
            <p:spPr>
              <a:xfrm flipV="1">
                <a:off x="1629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28" name="Line"/>
              <p:cNvSpPr/>
              <p:nvPr/>
            </p:nvSpPr>
            <p:spPr>
              <a:xfrm flipV="1">
                <a:off x="238310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29" name="Line"/>
              <p:cNvSpPr/>
              <p:nvPr/>
            </p:nvSpPr>
            <p:spPr>
              <a:xfrm flipV="1">
                <a:off x="474991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0" name="Line"/>
              <p:cNvSpPr/>
              <p:nvPr/>
            </p:nvSpPr>
            <p:spPr>
              <a:xfrm flipV="1">
                <a:off x="948354" y="69"/>
                <a:ext cx="1341176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1" name="Line"/>
              <p:cNvSpPr/>
              <p:nvPr/>
            </p:nvSpPr>
            <p:spPr>
              <a:xfrm flipV="1">
                <a:off x="711673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2" name="Line"/>
              <p:cNvSpPr/>
              <p:nvPr/>
            </p:nvSpPr>
            <p:spPr>
              <a:xfrm flipV="1">
                <a:off x="1421716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3" name="Line"/>
              <p:cNvSpPr/>
              <p:nvPr/>
            </p:nvSpPr>
            <p:spPr>
              <a:xfrm flipV="1">
                <a:off x="1185035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4" name="Line"/>
              <p:cNvSpPr/>
              <p:nvPr/>
            </p:nvSpPr>
            <p:spPr>
              <a:xfrm flipV="1">
                <a:off x="1658397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5" name="Line"/>
              <p:cNvSpPr/>
              <p:nvPr/>
            </p:nvSpPr>
            <p:spPr>
              <a:xfrm flipV="1">
                <a:off x="1902526" y="-1"/>
                <a:ext cx="1341177" cy="7743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6" name="Line"/>
              <p:cNvSpPr/>
              <p:nvPr/>
            </p:nvSpPr>
            <p:spPr>
              <a:xfrm>
                <a:off x="1337819" y="535"/>
                <a:ext cx="191351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7" name="Line"/>
              <p:cNvSpPr/>
              <p:nvPr/>
            </p:nvSpPr>
            <p:spPr>
              <a:xfrm>
                <a:off x="1173759" y="96399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8" name="Line"/>
              <p:cNvSpPr/>
              <p:nvPr/>
            </p:nvSpPr>
            <p:spPr>
              <a:xfrm>
                <a:off x="1005199" y="19226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39" name="Line"/>
              <p:cNvSpPr/>
              <p:nvPr/>
            </p:nvSpPr>
            <p:spPr>
              <a:xfrm>
                <a:off x="848475" y="288125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40" name="Line"/>
              <p:cNvSpPr/>
              <p:nvPr/>
            </p:nvSpPr>
            <p:spPr>
              <a:xfrm>
                <a:off x="680837" y="380695"/>
                <a:ext cx="19005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41" name="Line"/>
              <p:cNvSpPr/>
              <p:nvPr/>
            </p:nvSpPr>
            <p:spPr>
              <a:xfrm>
                <a:off x="508290" y="47985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42" name="Line"/>
              <p:cNvSpPr/>
              <p:nvPr/>
            </p:nvSpPr>
            <p:spPr>
              <a:xfrm>
                <a:off x="349540" y="574321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43" name="Line"/>
              <p:cNvSpPr/>
              <p:nvPr/>
            </p:nvSpPr>
            <p:spPr>
              <a:xfrm>
                <a:off x="188934" y="664990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44" name="Line"/>
              <p:cNvSpPr/>
              <p:nvPr/>
            </p:nvSpPr>
            <p:spPr>
              <a:xfrm>
                <a:off x="0" y="773792"/>
                <a:ext cx="19132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267" name="Group"/>
          <p:cNvGrpSpPr/>
          <p:nvPr/>
        </p:nvGrpSpPr>
        <p:grpSpPr>
          <a:xfrm>
            <a:off x="2389172" y="6661794"/>
            <a:ext cx="3251338" cy="775908"/>
            <a:chOff x="0" y="0"/>
            <a:chExt cx="3251336" cy="775907"/>
          </a:xfrm>
        </p:grpSpPr>
        <p:sp>
          <p:nvSpPr>
            <p:cNvPr id="247" name="Shape"/>
            <p:cNvSpPr/>
            <p:nvPr/>
          </p:nvSpPr>
          <p:spPr>
            <a:xfrm>
              <a:off x="3204" y="0"/>
              <a:ext cx="3244929" cy="77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66" name="Group"/>
            <p:cNvGrpSpPr/>
            <p:nvPr/>
          </p:nvGrpSpPr>
          <p:grpSpPr>
            <a:xfrm>
              <a:off x="0" y="1509"/>
              <a:ext cx="3251337" cy="774399"/>
              <a:chOff x="0" y="0"/>
              <a:chExt cx="3251336" cy="774397"/>
            </a:xfrm>
          </p:grpSpPr>
          <p:sp>
            <p:nvSpPr>
              <p:cNvPr id="248" name="Line"/>
              <p:cNvSpPr/>
              <p:nvPr/>
            </p:nvSpPr>
            <p:spPr>
              <a:xfrm flipV="1">
                <a:off x="1629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49" name="Line"/>
              <p:cNvSpPr/>
              <p:nvPr/>
            </p:nvSpPr>
            <p:spPr>
              <a:xfrm flipV="1">
                <a:off x="238310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0" name="Line"/>
              <p:cNvSpPr/>
              <p:nvPr/>
            </p:nvSpPr>
            <p:spPr>
              <a:xfrm flipV="1">
                <a:off x="474991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1" name="Line"/>
              <p:cNvSpPr/>
              <p:nvPr/>
            </p:nvSpPr>
            <p:spPr>
              <a:xfrm flipV="1">
                <a:off x="948354" y="69"/>
                <a:ext cx="1341176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2" name="Line"/>
              <p:cNvSpPr/>
              <p:nvPr/>
            </p:nvSpPr>
            <p:spPr>
              <a:xfrm flipV="1">
                <a:off x="711673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3" name="Line"/>
              <p:cNvSpPr/>
              <p:nvPr/>
            </p:nvSpPr>
            <p:spPr>
              <a:xfrm flipV="1">
                <a:off x="1421716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4" name="Line"/>
              <p:cNvSpPr/>
              <p:nvPr/>
            </p:nvSpPr>
            <p:spPr>
              <a:xfrm flipV="1">
                <a:off x="1185035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5" name="Line"/>
              <p:cNvSpPr/>
              <p:nvPr/>
            </p:nvSpPr>
            <p:spPr>
              <a:xfrm flipV="1">
                <a:off x="1658397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6" name="Line"/>
              <p:cNvSpPr/>
              <p:nvPr/>
            </p:nvSpPr>
            <p:spPr>
              <a:xfrm flipV="1">
                <a:off x="1902526" y="-1"/>
                <a:ext cx="1341177" cy="7743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7" name="Line"/>
              <p:cNvSpPr/>
              <p:nvPr/>
            </p:nvSpPr>
            <p:spPr>
              <a:xfrm>
                <a:off x="1337819" y="535"/>
                <a:ext cx="191351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8" name="Line"/>
              <p:cNvSpPr/>
              <p:nvPr/>
            </p:nvSpPr>
            <p:spPr>
              <a:xfrm>
                <a:off x="1173759" y="96399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59" name="Line"/>
              <p:cNvSpPr/>
              <p:nvPr/>
            </p:nvSpPr>
            <p:spPr>
              <a:xfrm>
                <a:off x="1005199" y="19226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60" name="Line"/>
              <p:cNvSpPr/>
              <p:nvPr/>
            </p:nvSpPr>
            <p:spPr>
              <a:xfrm>
                <a:off x="848475" y="288125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61" name="Line"/>
              <p:cNvSpPr/>
              <p:nvPr/>
            </p:nvSpPr>
            <p:spPr>
              <a:xfrm>
                <a:off x="680837" y="380695"/>
                <a:ext cx="19005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62" name="Line"/>
              <p:cNvSpPr/>
              <p:nvPr/>
            </p:nvSpPr>
            <p:spPr>
              <a:xfrm>
                <a:off x="508290" y="47985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63" name="Line"/>
              <p:cNvSpPr/>
              <p:nvPr/>
            </p:nvSpPr>
            <p:spPr>
              <a:xfrm>
                <a:off x="349540" y="574321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64" name="Line"/>
              <p:cNvSpPr/>
              <p:nvPr/>
            </p:nvSpPr>
            <p:spPr>
              <a:xfrm>
                <a:off x="188934" y="664990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65" name="Line"/>
              <p:cNvSpPr/>
              <p:nvPr/>
            </p:nvSpPr>
            <p:spPr>
              <a:xfrm>
                <a:off x="0" y="773792"/>
                <a:ext cx="19132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288" name="Group"/>
          <p:cNvGrpSpPr/>
          <p:nvPr/>
        </p:nvGrpSpPr>
        <p:grpSpPr>
          <a:xfrm>
            <a:off x="2389172" y="7485686"/>
            <a:ext cx="3251338" cy="775908"/>
            <a:chOff x="0" y="0"/>
            <a:chExt cx="3251336" cy="775907"/>
          </a:xfrm>
        </p:grpSpPr>
        <p:sp>
          <p:nvSpPr>
            <p:cNvPr id="268" name="Shape"/>
            <p:cNvSpPr/>
            <p:nvPr/>
          </p:nvSpPr>
          <p:spPr>
            <a:xfrm>
              <a:off x="3204" y="0"/>
              <a:ext cx="3244929" cy="77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287" name="Group"/>
            <p:cNvGrpSpPr/>
            <p:nvPr/>
          </p:nvGrpSpPr>
          <p:grpSpPr>
            <a:xfrm>
              <a:off x="0" y="1509"/>
              <a:ext cx="3251337" cy="774399"/>
              <a:chOff x="0" y="0"/>
              <a:chExt cx="3251336" cy="774397"/>
            </a:xfrm>
          </p:grpSpPr>
          <p:sp>
            <p:nvSpPr>
              <p:cNvPr id="269" name="Line"/>
              <p:cNvSpPr/>
              <p:nvPr/>
            </p:nvSpPr>
            <p:spPr>
              <a:xfrm flipV="1">
                <a:off x="1629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0" name="Line"/>
              <p:cNvSpPr/>
              <p:nvPr/>
            </p:nvSpPr>
            <p:spPr>
              <a:xfrm flipV="1">
                <a:off x="238310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1" name="Line"/>
              <p:cNvSpPr/>
              <p:nvPr/>
            </p:nvSpPr>
            <p:spPr>
              <a:xfrm flipV="1">
                <a:off x="474991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2" name="Line"/>
              <p:cNvSpPr/>
              <p:nvPr/>
            </p:nvSpPr>
            <p:spPr>
              <a:xfrm flipV="1">
                <a:off x="948354" y="69"/>
                <a:ext cx="1341176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3" name="Line"/>
              <p:cNvSpPr/>
              <p:nvPr/>
            </p:nvSpPr>
            <p:spPr>
              <a:xfrm flipV="1">
                <a:off x="711673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4" name="Line"/>
              <p:cNvSpPr/>
              <p:nvPr/>
            </p:nvSpPr>
            <p:spPr>
              <a:xfrm flipV="1">
                <a:off x="1421716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5" name="Line"/>
              <p:cNvSpPr/>
              <p:nvPr/>
            </p:nvSpPr>
            <p:spPr>
              <a:xfrm flipV="1">
                <a:off x="1185035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6" name="Line"/>
              <p:cNvSpPr/>
              <p:nvPr/>
            </p:nvSpPr>
            <p:spPr>
              <a:xfrm flipV="1">
                <a:off x="1658397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7" name="Line"/>
              <p:cNvSpPr/>
              <p:nvPr/>
            </p:nvSpPr>
            <p:spPr>
              <a:xfrm flipV="1">
                <a:off x="1902526" y="-1"/>
                <a:ext cx="1341177" cy="7743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8" name="Line"/>
              <p:cNvSpPr/>
              <p:nvPr/>
            </p:nvSpPr>
            <p:spPr>
              <a:xfrm>
                <a:off x="1337819" y="535"/>
                <a:ext cx="191351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79" name="Line"/>
              <p:cNvSpPr/>
              <p:nvPr/>
            </p:nvSpPr>
            <p:spPr>
              <a:xfrm>
                <a:off x="1173759" y="96399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80" name="Line"/>
              <p:cNvSpPr/>
              <p:nvPr/>
            </p:nvSpPr>
            <p:spPr>
              <a:xfrm>
                <a:off x="1005199" y="19226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81" name="Line"/>
              <p:cNvSpPr/>
              <p:nvPr/>
            </p:nvSpPr>
            <p:spPr>
              <a:xfrm>
                <a:off x="848475" y="288125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82" name="Line"/>
              <p:cNvSpPr/>
              <p:nvPr/>
            </p:nvSpPr>
            <p:spPr>
              <a:xfrm>
                <a:off x="680837" y="380695"/>
                <a:ext cx="19005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83" name="Line"/>
              <p:cNvSpPr/>
              <p:nvPr/>
            </p:nvSpPr>
            <p:spPr>
              <a:xfrm>
                <a:off x="508290" y="47985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84" name="Line"/>
              <p:cNvSpPr/>
              <p:nvPr/>
            </p:nvSpPr>
            <p:spPr>
              <a:xfrm>
                <a:off x="349540" y="574321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85" name="Line"/>
              <p:cNvSpPr/>
              <p:nvPr/>
            </p:nvSpPr>
            <p:spPr>
              <a:xfrm>
                <a:off x="188934" y="664990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86" name="Line"/>
              <p:cNvSpPr/>
              <p:nvPr/>
            </p:nvSpPr>
            <p:spPr>
              <a:xfrm>
                <a:off x="0" y="773792"/>
                <a:ext cx="19132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309" name="Group"/>
          <p:cNvGrpSpPr/>
          <p:nvPr/>
        </p:nvGrpSpPr>
        <p:grpSpPr>
          <a:xfrm>
            <a:off x="2389172" y="8309578"/>
            <a:ext cx="3251338" cy="775908"/>
            <a:chOff x="0" y="0"/>
            <a:chExt cx="3251336" cy="775907"/>
          </a:xfrm>
        </p:grpSpPr>
        <p:sp>
          <p:nvSpPr>
            <p:cNvPr id="289" name="Shape"/>
            <p:cNvSpPr/>
            <p:nvPr/>
          </p:nvSpPr>
          <p:spPr>
            <a:xfrm>
              <a:off x="3204" y="0"/>
              <a:ext cx="3244929" cy="77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08" name="Group"/>
            <p:cNvGrpSpPr/>
            <p:nvPr/>
          </p:nvGrpSpPr>
          <p:grpSpPr>
            <a:xfrm>
              <a:off x="0" y="1509"/>
              <a:ext cx="3251337" cy="774399"/>
              <a:chOff x="0" y="0"/>
              <a:chExt cx="3251336" cy="774397"/>
            </a:xfrm>
          </p:grpSpPr>
          <p:sp>
            <p:nvSpPr>
              <p:cNvPr id="290" name="Line"/>
              <p:cNvSpPr/>
              <p:nvPr/>
            </p:nvSpPr>
            <p:spPr>
              <a:xfrm flipV="1">
                <a:off x="1629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1" name="Line"/>
              <p:cNvSpPr/>
              <p:nvPr/>
            </p:nvSpPr>
            <p:spPr>
              <a:xfrm flipV="1">
                <a:off x="238310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2" name="Line"/>
              <p:cNvSpPr/>
              <p:nvPr/>
            </p:nvSpPr>
            <p:spPr>
              <a:xfrm flipV="1">
                <a:off x="474991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3" name="Line"/>
              <p:cNvSpPr/>
              <p:nvPr/>
            </p:nvSpPr>
            <p:spPr>
              <a:xfrm flipV="1">
                <a:off x="948354" y="69"/>
                <a:ext cx="1341176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4" name="Line"/>
              <p:cNvSpPr/>
              <p:nvPr/>
            </p:nvSpPr>
            <p:spPr>
              <a:xfrm flipV="1">
                <a:off x="711673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5" name="Line"/>
              <p:cNvSpPr/>
              <p:nvPr/>
            </p:nvSpPr>
            <p:spPr>
              <a:xfrm flipV="1">
                <a:off x="1421716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6" name="Line"/>
              <p:cNvSpPr/>
              <p:nvPr/>
            </p:nvSpPr>
            <p:spPr>
              <a:xfrm flipV="1">
                <a:off x="1185035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7" name="Line"/>
              <p:cNvSpPr/>
              <p:nvPr/>
            </p:nvSpPr>
            <p:spPr>
              <a:xfrm flipV="1">
                <a:off x="1658397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8" name="Line"/>
              <p:cNvSpPr/>
              <p:nvPr/>
            </p:nvSpPr>
            <p:spPr>
              <a:xfrm flipV="1">
                <a:off x="1902526" y="-1"/>
                <a:ext cx="1341177" cy="7743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299" name="Line"/>
              <p:cNvSpPr/>
              <p:nvPr/>
            </p:nvSpPr>
            <p:spPr>
              <a:xfrm>
                <a:off x="1337819" y="535"/>
                <a:ext cx="191351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0" name="Line"/>
              <p:cNvSpPr/>
              <p:nvPr/>
            </p:nvSpPr>
            <p:spPr>
              <a:xfrm>
                <a:off x="1173759" y="96399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1" name="Line"/>
              <p:cNvSpPr/>
              <p:nvPr/>
            </p:nvSpPr>
            <p:spPr>
              <a:xfrm>
                <a:off x="1005199" y="19226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2" name="Line"/>
              <p:cNvSpPr/>
              <p:nvPr/>
            </p:nvSpPr>
            <p:spPr>
              <a:xfrm>
                <a:off x="848475" y="288125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3" name="Line"/>
              <p:cNvSpPr/>
              <p:nvPr/>
            </p:nvSpPr>
            <p:spPr>
              <a:xfrm>
                <a:off x="680837" y="380695"/>
                <a:ext cx="19005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4" name="Line"/>
              <p:cNvSpPr/>
              <p:nvPr/>
            </p:nvSpPr>
            <p:spPr>
              <a:xfrm>
                <a:off x="508290" y="47985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5" name="Line"/>
              <p:cNvSpPr/>
              <p:nvPr/>
            </p:nvSpPr>
            <p:spPr>
              <a:xfrm>
                <a:off x="349540" y="574321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6" name="Line"/>
              <p:cNvSpPr/>
              <p:nvPr/>
            </p:nvSpPr>
            <p:spPr>
              <a:xfrm>
                <a:off x="188934" y="664990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07" name="Line"/>
              <p:cNvSpPr/>
              <p:nvPr/>
            </p:nvSpPr>
            <p:spPr>
              <a:xfrm>
                <a:off x="0" y="773792"/>
                <a:ext cx="19132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323" name="Group"/>
          <p:cNvGrpSpPr/>
          <p:nvPr/>
        </p:nvGrpSpPr>
        <p:grpSpPr>
          <a:xfrm>
            <a:off x="3116810" y="3170944"/>
            <a:ext cx="1796062" cy="484561"/>
            <a:chOff x="0" y="0"/>
            <a:chExt cx="1796060" cy="484559"/>
          </a:xfrm>
        </p:grpSpPr>
        <p:sp>
          <p:nvSpPr>
            <p:cNvPr id="310" name="Shape"/>
            <p:cNvSpPr/>
            <p:nvPr/>
          </p:nvSpPr>
          <p:spPr>
            <a:xfrm>
              <a:off x="30" y="0"/>
              <a:ext cx="1796001" cy="48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023" y="36"/>
                  </a:lnTo>
                  <a:lnTo>
                    <a:pt x="0" y="21600"/>
                  </a:lnTo>
                  <a:lnTo>
                    <a:pt x="11566" y="21595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22" name="Group"/>
            <p:cNvGrpSpPr/>
            <p:nvPr/>
          </p:nvGrpSpPr>
          <p:grpSpPr>
            <a:xfrm>
              <a:off x="-1" y="0"/>
              <a:ext cx="1796062" cy="484466"/>
              <a:chOff x="0" y="0"/>
              <a:chExt cx="1796060" cy="484465"/>
            </a:xfrm>
          </p:grpSpPr>
          <p:sp>
            <p:nvSpPr>
              <p:cNvPr id="311" name="Line"/>
              <p:cNvSpPr/>
              <p:nvPr/>
            </p:nvSpPr>
            <p:spPr>
              <a:xfrm flipV="1">
                <a:off x="3169" y="169"/>
                <a:ext cx="832438" cy="4820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12" name="Line"/>
              <p:cNvSpPr/>
              <p:nvPr/>
            </p:nvSpPr>
            <p:spPr>
              <a:xfrm flipV="1">
                <a:off x="489430" y="-1"/>
                <a:ext cx="832267" cy="48322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13" name="Line"/>
              <p:cNvSpPr/>
              <p:nvPr/>
            </p:nvSpPr>
            <p:spPr>
              <a:xfrm flipV="1">
                <a:off x="234163" y="1587"/>
                <a:ext cx="846474" cy="48004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14" name="Line"/>
              <p:cNvSpPr/>
              <p:nvPr/>
            </p:nvSpPr>
            <p:spPr>
              <a:xfrm flipV="1">
                <a:off x="727504" y="1880"/>
                <a:ext cx="830580" cy="47780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15" name="Line"/>
              <p:cNvSpPr/>
              <p:nvPr/>
            </p:nvSpPr>
            <p:spPr>
              <a:xfrm flipV="1">
                <a:off x="956449" y="1928"/>
                <a:ext cx="835779" cy="4825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16" name="Line"/>
              <p:cNvSpPr/>
              <p:nvPr/>
            </p:nvSpPr>
            <p:spPr>
              <a:xfrm>
                <a:off x="832703" y="363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17" name="Line"/>
              <p:cNvSpPr/>
              <p:nvPr/>
            </p:nvSpPr>
            <p:spPr>
              <a:xfrm>
                <a:off x="668643" y="99401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18" name="Line"/>
              <p:cNvSpPr/>
              <p:nvPr/>
            </p:nvSpPr>
            <p:spPr>
              <a:xfrm>
                <a:off x="500084" y="19526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19" name="Line"/>
              <p:cNvSpPr/>
              <p:nvPr/>
            </p:nvSpPr>
            <p:spPr>
              <a:xfrm>
                <a:off x="330659" y="291128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0" name="Line"/>
              <p:cNvSpPr/>
              <p:nvPr/>
            </p:nvSpPr>
            <p:spPr>
              <a:xfrm>
                <a:off x="166196" y="390166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1" name="Line"/>
              <p:cNvSpPr/>
              <p:nvPr/>
            </p:nvSpPr>
            <p:spPr>
              <a:xfrm>
                <a:off x="0" y="48285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337" name="Group"/>
          <p:cNvGrpSpPr/>
          <p:nvPr/>
        </p:nvGrpSpPr>
        <p:grpSpPr>
          <a:xfrm>
            <a:off x="3116810" y="2589136"/>
            <a:ext cx="1796062" cy="484560"/>
            <a:chOff x="0" y="0"/>
            <a:chExt cx="1796060" cy="484559"/>
          </a:xfrm>
        </p:grpSpPr>
        <p:sp>
          <p:nvSpPr>
            <p:cNvPr id="324" name="Shape"/>
            <p:cNvSpPr/>
            <p:nvPr/>
          </p:nvSpPr>
          <p:spPr>
            <a:xfrm>
              <a:off x="30" y="0"/>
              <a:ext cx="1796001" cy="48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023" y="36"/>
                  </a:lnTo>
                  <a:lnTo>
                    <a:pt x="0" y="21600"/>
                  </a:lnTo>
                  <a:lnTo>
                    <a:pt x="11566" y="21595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36" name="Group"/>
            <p:cNvGrpSpPr/>
            <p:nvPr/>
          </p:nvGrpSpPr>
          <p:grpSpPr>
            <a:xfrm>
              <a:off x="-1" y="0"/>
              <a:ext cx="1796062" cy="484466"/>
              <a:chOff x="0" y="0"/>
              <a:chExt cx="1796060" cy="484465"/>
            </a:xfrm>
          </p:grpSpPr>
          <p:sp>
            <p:nvSpPr>
              <p:cNvPr id="325" name="Line"/>
              <p:cNvSpPr/>
              <p:nvPr/>
            </p:nvSpPr>
            <p:spPr>
              <a:xfrm flipV="1">
                <a:off x="3169" y="169"/>
                <a:ext cx="832438" cy="4820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6" name="Line"/>
              <p:cNvSpPr/>
              <p:nvPr/>
            </p:nvSpPr>
            <p:spPr>
              <a:xfrm flipV="1">
                <a:off x="489430" y="-1"/>
                <a:ext cx="832267" cy="48322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7" name="Line"/>
              <p:cNvSpPr/>
              <p:nvPr/>
            </p:nvSpPr>
            <p:spPr>
              <a:xfrm flipV="1">
                <a:off x="234163" y="1587"/>
                <a:ext cx="846474" cy="48004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8" name="Line"/>
              <p:cNvSpPr/>
              <p:nvPr/>
            </p:nvSpPr>
            <p:spPr>
              <a:xfrm flipV="1">
                <a:off x="727504" y="1880"/>
                <a:ext cx="830580" cy="47780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29" name="Line"/>
              <p:cNvSpPr/>
              <p:nvPr/>
            </p:nvSpPr>
            <p:spPr>
              <a:xfrm flipV="1">
                <a:off x="956449" y="1928"/>
                <a:ext cx="835779" cy="4825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30" name="Line"/>
              <p:cNvSpPr/>
              <p:nvPr/>
            </p:nvSpPr>
            <p:spPr>
              <a:xfrm>
                <a:off x="832703" y="363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31" name="Line"/>
              <p:cNvSpPr/>
              <p:nvPr/>
            </p:nvSpPr>
            <p:spPr>
              <a:xfrm>
                <a:off x="668643" y="99401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32" name="Line"/>
              <p:cNvSpPr/>
              <p:nvPr/>
            </p:nvSpPr>
            <p:spPr>
              <a:xfrm>
                <a:off x="500084" y="19526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33" name="Line"/>
              <p:cNvSpPr/>
              <p:nvPr/>
            </p:nvSpPr>
            <p:spPr>
              <a:xfrm>
                <a:off x="330659" y="291128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34" name="Line"/>
              <p:cNvSpPr/>
              <p:nvPr/>
            </p:nvSpPr>
            <p:spPr>
              <a:xfrm>
                <a:off x="166196" y="390166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35" name="Line"/>
              <p:cNvSpPr/>
              <p:nvPr/>
            </p:nvSpPr>
            <p:spPr>
              <a:xfrm>
                <a:off x="0" y="48285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351" name="Group"/>
          <p:cNvGrpSpPr/>
          <p:nvPr/>
        </p:nvGrpSpPr>
        <p:grpSpPr>
          <a:xfrm>
            <a:off x="3116810" y="4334560"/>
            <a:ext cx="1796062" cy="484561"/>
            <a:chOff x="0" y="0"/>
            <a:chExt cx="1796060" cy="484559"/>
          </a:xfrm>
        </p:grpSpPr>
        <p:sp>
          <p:nvSpPr>
            <p:cNvPr id="338" name="Shape"/>
            <p:cNvSpPr/>
            <p:nvPr/>
          </p:nvSpPr>
          <p:spPr>
            <a:xfrm>
              <a:off x="30" y="0"/>
              <a:ext cx="1796001" cy="48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023" y="36"/>
                  </a:lnTo>
                  <a:lnTo>
                    <a:pt x="0" y="21600"/>
                  </a:lnTo>
                  <a:lnTo>
                    <a:pt x="11566" y="21595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50" name="Group"/>
            <p:cNvGrpSpPr/>
            <p:nvPr/>
          </p:nvGrpSpPr>
          <p:grpSpPr>
            <a:xfrm>
              <a:off x="-1" y="0"/>
              <a:ext cx="1796062" cy="484466"/>
              <a:chOff x="0" y="0"/>
              <a:chExt cx="1796060" cy="484465"/>
            </a:xfrm>
          </p:grpSpPr>
          <p:sp>
            <p:nvSpPr>
              <p:cNvPr id="339" name="Line"/>
              <p:cNvSpPr/>
              <p:nvPr/>
            </p:nvSpPr>
            <p:spPr>
              <a:xfrm flipV="1">
                <a:off x="3169" y="169"/>
                <a:ext cx="832438" cy="4820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0" name="Line"/>
              <p:cNvSpPr/>
              <p:nvPr/>
            </p:nvSpPr>
            <p:spPr>
              <a:xfrm flipV="1">
                <a:off x="489430" y="-1"/>
                <a:ext cx="832267" cy="48322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1" name="Line"/>
              <p:cNvSpPr/>
              <p:nvPr/>
            </p:nvSpPr>
            <p:spPr>
              <a:xfrm flipV="1">
                <a:off x="234163" y="1587"/>
                <a:ext cx="846474" cy="48004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2" name="Line"/>
              <p:cNvSpPr/>
              <p:nvPr/>
            </p:nvSpPr>
            <p:spPr>
              <a:xfrm flipV="1">
                <a:off x="727504" y="1880"/>
                <a:ext cx="830580" cy="47780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3" name="Line"/>
              <p:cNvSpPr/>
              <p:nvPr/>
            </p:nvSpPr>
            <p:spPr>
              <a:xfrm flipV="1">
                <a:off x="956449" y="1928"/>
                <a:ext cx="835779" cy="4825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4" name="Line"/>
              <p:cNvSpPr/>
              <p:nvPr/>
            </p:nvSpPr>
            <p:spPr>
              <a:xfrm>
                <a:off x="832703" y="363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5" name="Line"/>
              <p:cNvSpPr/>
              <p:nvPr/>
            </p:nvSpPr>
            <p:spPr>
              <a:xfrm>
                <a:off x="668643" y="99401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6" name="Line"/>
              <p:cNvSpPr/>
              <p:nvPr/>
            </p:nvSpPr>
            <p:spPr>
              <a:xfrm>
                <a:off x="500084" y="19526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7" name="Line"/>
              <p:cNvSpPr/>
              <p:nvPr/>
            </p:nvSpPr>
            <p:spPr>
              <a:xfrm>
                <a:off x="330659" y="291128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8" name="Line"/>
              <p:cNvSpPr/>
              <p:nvPr/>
            </p:nvSpPr>
            <p:spPr>
              <a:xfrm>
                <a:off x="166196" y="390166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49" name="Line"/>
              <p:cNvSpPr/>
              <p:nvPr/>
            </p:nvSpPr>
            <p:spPr>
              <a:xfrm>
                <a:off x="0" y="48285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365" name="Group"/>
          <p:cNvGrpSpPr/>
          <p:nvPr/>
        </p:nvGrpSpPr>
        <p:grpSpPr>
          <a:xfrm>
            <a:off x="3116810" y="2007327"/>
            <a:ext cx="1796062" cy="484561"/>
            <a:chOff x="0" y="0"/>
            <a:chExt cx="1796060" cy="484559"/>
          </a:xfrm>
        </p:grpSpPr>
        <p:sp>
          <p:nvSpPr>
            <p:cNvPr id="352" name="Shape"/>
            <p:cNvSpPr/>
            <p:nvPr/>
          </p:nvSpPr>
          <p:spPr>
            <a:xfrm>
              <a:off x="30" y="0"/>
              <a:ext cx="1796001" cy="48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023" y="36"/>
                  </a:lnTo>
                  <a:lnTo>
                    <a:pt x="0" y="21600"/>
                  </a:lnTo>
                  <a:lnTo>
                    <a:pt x="11566" y="21595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3">
                    <a:satOff val="18648"/>
                    <a:lumOff val="5971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64" name="Group"/>
            <p:cNvGrpSpPr/>
            <p:nvPr/>
          </p:nvGrpSpPr>
          <p:grpSpPr>
            <a:xfrm>
              <a:off x="-1" y="0"/>
              <a:ext cx="1796062" cy="484466"/>
              <a:chOff x="0" y="0"/>
              <a:chExt cx="1796060" cy="484465"/>
            </a:xfrm>
          </p:grpSpPr>
          <p:sp>
            <p:nvSpPr>
              <p:cNvPr id="353" name="Line"/>
              <p:cNvSpPr/>
              <p:nvPr/>
            </p:nvSpPr>
            <p:spPr>
              <a:xfrm flipV="1">
                <a:off x="3169" y="169"/>
                <a:ext cx="832438" cy="4820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4" name="Line"/>
              <p:cNvSpPr/>
              <p:nvPr/>
            </p:nvSpPr>
            <p:spPr>
              <a:xfrm flipV="1">
                <a:off x="489430" y="-1"/>
                <a:ext cx="832267" cy="48322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5" name="Line"/>
              <p:cNvSpPr/>
              <p:nvPr/>
            </p:nvSpPr>
            <p:spPr>
              <a:xfrm flipV="1">
                <a:off x="234163" y="1587"/>
                <a:ext cx="846474" cy="48004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6" name="Line"/>
              <p:cNvSpPr/>
              <p:nvPr/>
            </p:nvSpPr>
            <p:spPr>
              <a:xfrm flipV="1">
                <a:off x="727504" y="1880"/>
                <a:ext cx="830580" cy="47780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7" name="Line"/>
              <p:cNvSpPr/>
              <p:nvPr/>
            </p:nvSpPr>
            <p:spPr>
              <a:xfrm flipV="1">
                <a:off x="956449" y="1928"/>
                <a:ext cx="835779" cy="4825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8" name="Line"/>
              <p:cNvSpPr/>
              <p:nvPr/>
            </p:nvSpPr>
            <p:spPr>
              <a:xfrm>
                <a:off x="832703" y="363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59" name="Line"/>
              <p:cNvSpPr/>
              <p:nvPr/>
            </p:nvSpPr>
            <p:spPr>
              <a:xfrm>
                <a:off x="668643" y="99401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0" name="Line"/>
              <p:cNvSpPr/>
              <p:nvPr/>
            </p:nvSpPr>
            <p:spPr>
              <a:xfrm>
                <a:off x="500084" y="19526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1" name="Line"/>
              <p:cNvSpPr/>
              <p:nvPr/>
            </p:nvSpPr>
            <p:spPr>
              <a:xfrm>
                <a:off x="330659" y="291128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2" name="Line"/>
              <p:cNvSpPr/>
              <p:nvPr/>
            </p:nvSpPr>
            <p:spPr>
              <a:xfrm>
                <a:off x="166196" y="390166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3" name="Line"/>
              <p:cNvSpPr/>
              <p:nvPr/>
            </p:nvSpPr>
            <p:spPr>
              <a:xfrm>
                <a:off x="0" y="48285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379" name="Group"/>
          <p:cNvGrpSpPr/>
          <p:nvPr/>
        </p:nvGrpSpPr>
        <p:grpSpPr>
          <a:xfrm>
            <a:off x="8358901" y="2749551"/>
            <a:ext cx="1797048" cy="485214"/>
            <a:chOff x="0" y="0"/>
            <a:chExt cx="1797046" cy="485212"/>
          </a:xfrm>
        </p:grpSpPr>
        <p:sp>
          <p:nvSpPr>
            <p:cNvPr id="366" name="Shape"/>
            <p:cNvSpPr/>
            <p:nvPr/>
          </p:nvSpPr>
          <p:spPr>
            <a:xfrm>
              <a:off x="1046" y="0"/>
              <a:ext cx="1796001" cy="48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023" y="36"/>
                  </a:lnTo>
                  <a:lnTo>
                    <a:pt x="0" y="21600"/>
                  </a:lnTo>
                  <a:lnTo>
                    <a:pt x="11566" y="21595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78" name="Group"/>
            <p:cNvGrpSpPr/>
            <p:nvPr/>
          </p:nvGrpSpPr>
          <p:grpSpPr>
            <a:xfrm>
              <a:off x="-1" y="747"/>
              <a:ext cx="1796062" cy="484466"/>
              <a:chOff x="0" y="0"/>
              <a:chExt cx="1796060" cy="484465"/>
            </a:xfrm>
          </p:grpSpPr>
          <p:sp>
            <p:nvSpPr>
              <p:cNvPr id="367" name="Line"/>
              <p:cNvSpPr/>
              <p:nvPr/>
            </p:nvSpPr>
            <p:spPr>
              <a:xfrm flipV="1">
                <a:off x="3169" y="169"/>
                <a:ext cx="832438" cy="4820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8" name="Line"/>
              <p:cNvSpPr/>
              <p:nvPr/>
            </p:nvSpPr>
            <p:spPr>
              <a:xfrm flipV="1">
                <a:off x="489430" y="-1"/>
                <a:ext cx="832267" cy="48322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69" name="Line"/>
              <p:cNvSpPr/>
              <p:nvPr/>
            </p:nvSpPr>
            <p:spPr>
              <a:xfrm flipV="1">
                <a:off x="234163" y="1587"/>
                <a:ext cx="846474" cy="48004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0" name="Line"/>
              <p:cNvSpPr/>
              <p:nvPr/>
            </p:nvSpPr>
            <p:spPr>
              <a:xfrm flipV="1">
                <a:off x="727504" y="1880"/>
                <a:ext cx="830580" cy="47780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1" name="Line"/>
              <p:cNvSpPr/>
              <p:nvPr/>
            </p:nvSpPr>
            <p:spPr>
              <a:xfrm flipV="1">
                <a:off x="956449" y="1928"/>
                <a:ext cx="835779" cy="4825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2" name="Line"/>
              <p:cNvSpPr/>
              <p:nvPr/>
            </p:nvSpPr>
            <p:spPr>
              <a:xfrm>
                <a:off x="832703" y="363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3" name="Line"/>
              <p:cNvSpPr/>
              <p:nvPr/>
            </p:nvSpPr>
            <p:spPr>
              <a:xfrm>
                <a:off x="668643" y="99401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4" name="Line"/>
              <p:cNvSpPr/>
              <p:nvPr/>
            </p:nvSpPr>
            <p:spPr>
              <a:xfrm>
                <a:off x="500084" y="19526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5" name="Line"/>
              <p:cNvSpPr/>
              <p:nvPr/>
            </p:nvSpPr>
            <p:spPr>
              <a:xfrm>
                <a:off x="330659" y="291128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6" name="Line"/>
              <p:cNvSpPr/>
              <p:nvPr/>
            </p:nvSpPr>
            <p:spPr>
              <a:xfrm>
                <a:off x="166196" y="390166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77" name="Line"/>
              <p:cNvSpPr/>
              <p:nvPr/>
            </p:nvSpPr>
            <p:spPr>
              <a:xfrm>
                <a:off x="0" y="48285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393" name="Group"/>
          <p:cNvGrpSpPr/>
          <p:nvPr/>
        </p:nvGrpSpPr>
        <p:grpSpPr>
          <a:xfrm>
            <a:off x="8358901" y="3384047"/>
            <a:ext cx="1797048" cy="485214"/>
            <a:chOff x="0" y="0"/>
            <a:chExt cx="1797046" cy="485212"/>
          </a:xfrm>
        </p:grpSpPr>
        <p:sp>
          <p:nvSpPr>
            <p:cNvPr id="380" name="Shape"/>
            <p:cNvSpPr/>
            <p:nvPr/>
          </p:nvSpPr>
          <p:spPr>
            <a:xfrm>
              <a:off x="1046" y="0"/>
              <a:ext cx="1796001" cy="48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023" y="36"/>
                  </a:lnTo>
                  <a:lnTo>
                    <a:pt x="0" y="21600"/>
                  </a:lnTo>
                  <a:lnTo>
                    <a:pt x="11566" y="21595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392" name="Group"/>
            <p:cNvGrpSpPr/>
            <p:nvPr/>
          </p:nvGrpSpPr>
          <p:grpSpPr>
            <a:xfrm>
              <a:off x="-1" y="747"/>
              <a:ext cx="1796062" cy="484466"/>
              <a:chOff x="0" y="0"/>
              <a:chExt cx="1796060" cy="484465"/>
            </a:xfrm>
          </p:grpSpPr>
          <p:sp>
            <p:nvSpPr>
              <p:cNvPr id="381" name="Line"/>
              <p:cNvSpPr/>
              <p:nvPr/>
            </p:nvSpPr>
            <p:spPr>
              <a:xfrm flipV="1">
                <a:off x="3169" y="169"/>
                <a:ext cx="832438" cy="4820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2" name="Line"/>
              <p:cNvSpPr/>
              <p:nvPr/>
            </p:nvSpPr>
            <p:spPr>
              <a:xfrm flipV="1">
                <a:off x="489430" y="-1"/>
                <a:ext cx="832267" cy="48322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3" name="Line"/>
              <p:cNvSpPr/>
              <p:nvPr/>
            </p:nvSpPr>
            <p:spPr>
              <a:xfrm flipV="1">
                <a:off x="234163" y="1587"/>
                <a:ext cx="846474" cy="48004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4" name="Line"/>
              <p:cNvSpPr/>
              <p:nvPr/>
            </p:nvSpPr>
            <p:spPr>
              <a:xfrm flipV="1">
                <a:off x="727504" y="1880"/>
                <a:ext cx="830580" cy="47780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5" name="Line"/>
              <p:cNvSpPr/>
              <p:nvPr/>
            </p:nvSpPr>
            <p:spPr>
              <a:xfrm flipV="1">
                <a:off x="956449" y="1928"/>
                <a:ext cx="835779" cy="4825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6" name="Line"/>
              <p:cNvSpPr/>
              <p:nvPr/>
            </p:nvSpPr>
            <p:spPr>
              <a:xfrm>
                <a:off x="832703" y="363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7" name="Line"/>
              <p:cNvSpPr/>
              <p:nvPr/>
            </p:nvSpPr>
            <p:spPr>
              <a:xfrm>
                <a:off x="668643" y="99401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8" name="Line"/>
              <p:cNvSpPr/>
              <p:nvPr/>
            </p:nvSpPr>
            <p:spPr>
              <a:xfrm>
                <a:off x="500084" y="19526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89" name="Line"/>
              <p:cNvSpPr/>
              <p:nvPr/>
            </p:nvSpPr>
            <p:spPr>
              <a:xfrm>
                <a:off x="330659" y="291128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0" name="Line"/>
              <p:cNvSpPr/>
              <p:nvPr/>
            </p:nvSpPr>
            <p:spPr>
              <a:xfrm>
                <a:off x="166196" y="390166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1" name="Line"/>
              <p:cNvSpPr/>
              <p:nvPr/>
            </p:nvSpPr>
            <p:spPr>
              <a:xfrm>
                <a:off x="0" y="48285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407" name="Group"/>
          <p:cNvGrpSpPr/>
          <p:nvPr/>
        </p:nvGrpSpPr>
        <p:grpSpPr>
          <a:xfrm>
            <a:off x="8358901" y="4018543"/>
            <a:ext cx="1797048" cy="485214"/>
            <a:chOff x="0" y="0"/>
            <a:chExt cx="1797046" cy="485212"/>
          </a:xfrm>
        </p:grpSpPr>
        <p:sp>
          <p:nvSpPr>
            <p:cNvPr id="394" name="Shape"/>
            <p:cNvSpPr/>
            <p:nvPr/>
          </p:nvSpPr>
          <p:spPr>
            <a:xfrm>
              <a:off x="1046" y="0"/>
              <a:ext cx="1796001" cy="4845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023" y="36"/>
                  </a:lnTo>
                  <a:lnTo>
                    <a:pt x="0" y="21600"/>
                  </a:lnTo>
                  <a:lnTo>
                    <a:pt x="11566" y="21595"/>
                  </a:lnTo>
                  <a:lnTo>
                    <a:pt x="2160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06" name="Group"/>
            <p:cNvGrpSpPr/>
            <p:nvPr/>
          </p:nvGrpSpPr>
          <p:grpSpPr>
            <a:xfrm>
              <a:off x="-1" y="747"/>
              <a:ext cx="1796062" cy="484466"/>
              <a:chOff x="0" y="0"/>
              <a:chExt cx="1796060" cy="484465"/>
            </a:xfrm>
          </p:grpSpPr>
          <p:sp>
            <p:nvSpPr>
              <p:cNvPr id="395" name="Line"/>
              <p:cNvSpPr/>
              <p:nvPr/>
            </p:nvSpPr>
            <p:spPr>
              <a:xfrm flipV="1">
                <a:off x="3169" y="169"/>
                <a:ext cx="832438" cy="482052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6" name="Line"/>
              <p:cNvSpPr/>
              <p:nvPr/>
            </p:nvSpPr>
            <p:spPr>
              <a:xfrm flipV="1">
                <a:off x="489430" y="-1"/>
                <a:ext cx="832267" cy="48322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7" name="Line"/>
              <p:cNvSpPr/>
              <p:nvPr/>
            </p:nvSpPr>
            <p:spPr>
              <a:xfrm flipV="1">
                <a:off x="234163" y="1587"/>
                <a:ext cx="846474" cy="48004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8" name="Line"/>
              <p:cNvSpPr/>
              <p:nvPr/>
            </p:nvSpPr>
            <p:spPr>
              <a:xfrm flipV="1">
                <a:off x="727504" y="1880"/>
                <a:ext cx="830580" cy="47780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399" name="Line"/>
              <p:cNvSpPr/>
              <p:nvPr/>
            </p:nvSpPr>
            <p:spPr>
              <a:xfrm flipV="1">
                <a:off x="956449" y="1928"/>
                <a:ext cx="835779" cy="48253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0" name="Line"/>
              <p:cNvSpPr/>
              <p:nvPr/>
            </p:nvSpPr>
            <p:spPr>
              <a:xfrm>
                <a:off x="832703" y="363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1" name="Line"/>
              <p:cNvSpPr/>
              <p:nvPr/>
            </p:nvSpPr>
            <p:spPr>
              <a:xfrm>
                <a:off x="668643" y="99401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2" name="Line"/>
              <p:cNvSpPr/>
              <p:nvPr/>
            </p:nvSpPr>
            <p:spPr>
              <a:xfrm>
                <a:off x="500084" y="19526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3" name="Line"/>
              <p:cNvSpPr/>
              <p:nvPr/>
            </p:nvSpPr>
            <p:spPr>
              <a:xfrm>
                <a:off x="330659" y="291128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4" name="Line"/>
              <p:cNvSpPr/>
              <p:nvPr/>
            </p:nvSpPr>
            <p:spPr>
              <a:xfrm>
                <a:off x="166196" y="390166"/>
                <a:ext cx="9506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05" name="Line"/>
              <p:cNvSpPr/>
              <p:nvPr/>
            </p:nvSpPr>
            <p:spPr>
              <a:xfrm>
                <a:off x="0" y="482854"/>
                <a:ext cx="96335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428" name="Group"/>
          <p:cNvGrpSpPr/>
          <p:nvPr/>
        </p:nvGrpSpPr>
        <p:grpSpPr>
          <a:xfrm>
            <a:off x="7694165" y="6180106"/>
            <a:ext cx="3251338" cy="775908"/>
            <a:chOff x="0" y="0"/>
            <a:chExt cx="3251336" cy="775907"/>
          </a:xfrm>
        </p:grpSpPr>
        <p:sp>
          <p:nvSpPr>
            <p:cNvPr id="408" name="Shape"/>
            <p:cNvSpPr/>
            <p:nvPr/>
          </p:nvSpPr>
          <p:spPr>
            <a:xfrm>
              <a:off x="3204" y="0"/>
              <a:ext cx="3244929" cy="77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27" name="Group"/>
            <p:cNvGrpSpPr/>
            <p:nvPr/>
          </p:nvGrpSpPr>
          <p:grpSpPr>
            <a:xfrm>
              <a:off x="0" y="-1"/>
              <a:ext cx="3251337" cy="774399"/>
              <a:chOff x="0" y="0"/>
              <a:chExt cx="3251336" cy="774397"/>
            </a:xfrm>
          </p:grpSpPr>
          <p:sp>
            <p:nvSpPr>
              <p:cNvPr id="409" name="Line"/>
              <p:cNvSpPr/>
              <p:nvPr/>
            </p:nvSpPr>
            <p:spPr>
              <a:xfrm flipV="1">
                <a:off x="1629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0" name="Line"/>
              <p:cNvSpPr/>
              <p:nvPr/>
            </p:nvSpPr>
            <p:spPr>
              <a:xfrm flipV="1">
                <a:off x="238310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1" name="Line"/>
              <p:cNvSpPr/>
              <p:nvPr/>
            </p:nvSpPr>
            <p:spPr>
              <a:xfrm flipV="1">
                <a:off x="474991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2" name="Line"/>
              <p:cNvSpPr/>
              <p:nvPr/>
            </p:nvSpPr>
            <p:spPr>
              <a:xfrm flipV="1">
                <a:off x="948354" y="69"/>
                <a:ext cx="1341176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3" name="Line"/>
              <p:cNvSpPr/>
              <p:nvPr/>
            </p:nvSpPr>
            <p:spPr>
              <a:xfrm flipV="1">
                <a:off x="711673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4" name="Line"/>
              <p:cNvSpPr/>
              <p:nvPr/>
            </p:nvSpPr>
            <p:spPr>
              <a:xfrm flipV="1">
                <a:off x="1421716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5" name="Line"/>
              <p:cNvSpPr/>
              <p:nvPr/>
            </p:nvSpPr>
            <p:spPr>
              <a:xfrm flipV="1">
                <a:off x="1185035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6" name="Line"/>
              <p:cNvSpPr/>
              <p:nvPr/>
            </p:nvSpPr>
            <p:spPr>
              <a:xfrm flipV="1">
                <a:off x="1658397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7" name="Line"/>
              <p:cNvSpPr/>
              <p:nvPr/>
            </p:nvSpPr>
            <p:spPr>
              <a:xfrm flipV="1">
                <a:off x="1902526" y="-1"/>
                <a:ext cx="1341177" cy="7743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8" name="Line"/>
              <p:cNvSpPr/>
              <p:nvPr/>
            </p:nvSpPr>
            <p:spPr>
              <a:xfrm>
                <a:off x="1337819" y="535"/>
                <a:ext cx="191351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19" name="Line"/>
              <p:cNvSpPr/>
              <p:nvPr/>
            </p:nvSpPr>
            <p:spPr>
              <a:xfrm>
                <a:off x="1173759" y="96399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0" name="Line"/>
              <p:cNvSpPr/>
              <p:nvPr/>
            </p:nvSpPr>
            <p:spPr>
              <a:xfrm>
                <a:off x="1005199" y="19226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1" name="Line"/>
              <p:cNvSpPr/>
              <p:nvPr/>
            </p:nvSpPr>
            <p:spPr>
              <a:xfrm>
                <a:off x="848475" y="288125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2" name="Line"/>
              <p:cNvSpPr/>
              <p:nvPr/>
            </p:nvSpPr>
            <p:spPr>
              <a:xfrm>
                <a:off x="680837" y="380695"/>
                <a:ext cx="19005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3" name="Line"/>
              <p:cNvSpPr/>
              <p:nvPr/>
            </p:nvSpPr>
            <p:spPr>
              <a:xfrm>
                <a:off x="508290" y="47985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349540" y="574321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188934" y="664990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26" name="Line"/>
              <p:cNvSpPr/>
              <p:nvPr/>
            </p:nvSpPr>
            <p:spPr>
              <a:xfrm>
                <a:off x="0" y="773792"/>
                <a:ext cx="19132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449" name="Group"/>
          <p:cNvGrpSpPr/>
          <p:nvPr/>
        </p:nvGrpSpPr>
        <p:grpSpPr>
          <a:xfrm>
            <a:off x="7694165" y="6997526"/>
            <a:ext cx="3251338" cy="775908"/>
            <a:chOff x="0" y="0"/>
            <a:chExt cx="3251336" cy="775907"/>
          </a:xfrm>
        </p:grpSpPr>
        <p:sp>
          <p:nvSpPr>
            <p:cNvPr id="429" name="Shape"/>
            <p:cNvSpPr/>
            <p:nvPr/>
          </p:nvSpPr>
          <p:spPr>
            <a:xfrm>
              <a:off x="3204" y="0"/>
              <a:ext cx="3244929" cy="77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48" name="Group"/>
            <p:cNvGrpSpPr/>
            <p:nvPr/>
          </p:nvGrpSpPr>
          <p:grpSpPr>
            <a:xfrm>
              <a:off x="0" y="-1"/>
              <a:ext cx="3251337" cy="774399"/>
              <a:chOff x="0" y="0"/>
              <a:chExt cx="3251336" cy="774397"/>
            </a:xfrm>
          </p:grpSpPr>
          <p:sp>
            <p:nvSpPr>
              <p:cNvPr id="430" name="Line"/>
              <p:cNvSpPr/>
              <p:nvPr/>
            </p:nvSpPr>
            <p:spPr>
              <a:xfrm flipV="1">
                <a:off x="1629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1" name="Line"/>
              <p:cNvSpPr/>
              <p:nvPr/>
            </p:nvSpPr>
            <p:spPr>
              <a:xfrm flipV="1">
                <a:off x="238310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2" name="Line"/>
              <p:cNvSpPr/>
              <p:nvPr/>
            </p:nvSpPr>
            <p:spPr>
              <a:xfrm flipV="1">
                <a:off x="474991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3" name="Line"/>
              <p:cNvSpPr/>
              <p:nvPr/>
            </p:nvSpPr>
            <p:spPr>
              <a:xfrm flipV="1">
                <a:off x="948354" y="69"/>
                <a:ext cx="1341176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4" name="Line"/>
              <p:cNvSpPr/>
              <p:nvPr/>
            </p:nvSpPr>
            <p:spPr>
              <a:xfrm flipV="1">
                <a:off x="711673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5" name="Line"/>
              <p:cNvSpPr/>
              <p:nvPr/>
            </p:nvSpPr>
            <p:spPr>
              <a:xfrm flipV="1">
                <a:off x="1421716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6" name="Line"/>
              <p:cNvSpPr/>
              <p:nvPr/>
            </p:nvSpPr>
            <p:spPr>
              <a:xfrm flipV="1">
                <a:off x="1185035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7" name="Line"/>
              <p:cNvSpPr/>
              <p:nvPr/>
            </p:nvSpPr>
            <p:spPr>
              <a:xfrm flipV="1">
                <a:off x="1658397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8" name="Line"/>
              <p:cNvSpPr/>
              <p:nvPr/>
            </p:nvSpPr>
            <p:spPr>
              <a:xfrm flipV="1">
                <a:off x="1902526" y="-1"/>
                <a:ext cx="1341177" cy="7743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39" name="Line"/>
              <p:cNvSpPr/>
              <p:nvPr/>
            </p:nvSpPr>
            <p:spPr>
              <a:xfrm>
                <a:off x="1337819" y="535"/>
                <a:ext cx="191351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0" name="Line"/>
              <p:cNvSpPr/>
              <p:nvPr/>
            </p:nvSpPr>
            <p:spPr>
              <a:xfrm>
                <a:off x="1173759" y="96399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1" name="Line"/>
              <p:cNvSpPr/>
              <p:nvPr/>
            </p:nvSpPr>
            <p:spPr>
              <a:xfrm>
                <a:off x="1005199" y="19226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2" name="Line"/>
              <p:cNvSpPr/>
              <p:nvPr/>
            </p:nvSpPr>
            <p:spPr>
              <a:xfrm>
                <a:off x="848475" y="288125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3" name="Line"/>
              <p:cNvSpPr/>
              <p:nvPr/>
            </p:nvSpPr>
            <p:spPr>
              <a:xfrm>
                <a:off x="680837" y="380695"/>
                <a:ext cx="19005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4" name="Line"/>
              <p:cNvSpPr/>
              <p:nvPr/>
            </p:nvSpPr>
            <p:spPr>
              <a:xfrm>
                <a:off x="508290" y="47985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5" name="Line"/>
              <p:cNvSpPr/>
              <p:nvPr/>
            </p:nvSpPr>
            <p:spPr>
              <a:xfrm>
                <a:off x="349540" y="574321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6" name="Line"/>
              <p:cNvSpPr/>
              <p:nvPr/>
            </p:nvSpPr>
            <p:spPr>
              <a:xfrm>
                <a:off x="188934" y="664990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47" name="Line"/>
              <p:cNvSpPr/>
              <p:nvPr/>
            </p:nvSpPr>
            <p:spPr>
              <a:xfrm>
                <a:off x="0" y="773792"/>
                <a:ext cx="19132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470" name="Group"/>
          <p:cNvGrpSpPr/>
          <p:nvPr/>
        </p:nvGrpSpPr>
        <p:grpSpPr>
          <a:xfrm>
            <a:off x="7694165" y="7814945"/>
            <a:ext cx="3251338" cy="775908"/>
            <a:chOff x="0" y="0"/>
            <a:chExt cx="3251336" cy="775907"/>
          </a:xfrm>
        </p:grpSpPr>
        <p:sp>
          <p:nvSpPr>
            <p:cNvPr id="450" name="Shape"/>
            <p:cNvSpPr/>
            <p:nvPr/>
          </p:nvSpPr>
          <p:spPr>
            <a:xfrm>
              <a:off x="3204" y="0"/>
              <a:ext cx="3244929" cy="77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469" name="Group"/>
            <p:cNvGrpSpPr/>
            <p:nvPr/>
          </p:nvGrpSpPr>
          <p:grpSpPr>
            <a:xfrm>
              <a:off x="0" y="-1"/>
              <a:ext cx="3251337" cy="774399"/>
              <a:chOff x="0" y="0"/>
              <a:chExt cx="3251336" cy="774397"/>
            </a:xfrm>
          </p:grpSpPr>
          <p:sp>
            <p:nvSpPr>
              <p:cNvPr id="451" name="Line"/>
              <p:cNvSpPr/>
              <p:nvPr/>
            </p:nvSpPr>
            <p:spPr>
              <a:xfrm flipV="1">
                <a:off x="1629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2" name="Line"/>
              <p:cNvSpPr/>
              <p:nvPr/>
            </p:nvSpPr>
            <p:spPr>
              <a:xfrm flipV="1">
                <a:off x="238310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3" name="Line"/>
              <p:cNvSpPr/>
              <p:nvPr/>
            </p:nvSpPr>
            <p:spPr>
              <a:xfrm flipV="1">
                <a:off x="474991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4" name="Line"/>
              <p:cNvSpPr/>
              <p:nvPr/>
            </p:nvSpPr>
            <p:spPr>
              <a:xfrm flipV="1">
                <a:off x="948354" y="69"/>
                <a:ext cx="1341176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5" name="Line"/>
              <p:cNvSpPr/>
              <p:nvPr/>
            </p:nvSpPr>
            <p:spPr>
              <a:xfrm flipV="1">
                <a:off x="711673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6" name="Line"/>
              <p:cNvSpPr/>
              <p:nvPr/>
            </p:nvSpPr>
            <p:spPr>
              <a:xfrm flipV="1">
                <a:off x="1421716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7" name="Line"/>
              <p:cNvSpPr/>
              <p:nvPr/>
            </p:nvSpPr>
            <p:spPr>
              <a:xfrm flipV="1">
                <a:off x="1185035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8" name="Line"/>
              <p:cNvSpPr/>
              <p:nvPr/>
            </p:nvSpPr>
            <p:spPr>
              <a:xfrm flipV="1">
                <a:off x="1658397" y="69"/>
                <a:ext cx="1341177" cy="7743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59" name="Line"/>
              <p:cNvSpPr/>
              <p:nvPr/>
            </p:nvSpPr>
            <p:spPr>
              <a:xfrm flipV="1">
                <a:off x="1902526" y="-1"/>
                <a:ext cx="1341177" cy="77433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0" name="Line"/>
              <p:cNvSpPr/>
              <p:nvPr/>
            </p:nvSpPr>
            <p:spPr>
              <a:xfrm>
                <a:off x="1337819" y="535"/>
                <a:ext cx="1913518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1" name="Line"/>
              <p:cNvSpPr/>
              <p:nvPr/>
            </p:nvSpPr>
            <p:spPr>
              <a:xfrm>
                <a:off x="1173759" y="96399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2" name="Line"/>
              <p:cNvSpPr/>
              <p:nvPr/>
            </p:nvSpPr>
            <p:spPr>
              <a:xfrm>
                <a:off x="1005199" y="19226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3" name="Line"/>
              <p:cNvSpPr/>
              <p:nvPr/>
            </p:nvSpPr>
            <p:spPr>
              <a:xfrm>
                <a:off x="848475" y="288125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4" name="Line"/>
              <p:cNvSpPr/>
              <p:nvPr/>
            </p:nvSpPr>
            <p:spPr>
              <a:xfrm>
                <a:off x="680837" y="380695"/>
                <a:ext cx="19005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5" name="Line"/>
              <p:cNvSpPr/>
              <p:nvPr/>
            </p:nvSpPr>
            <p:spPr>
              <a:xfrm>
                <a:off x="508290" y="479852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6" name="Line"/>
              <p:cNvSpPr/>
              <p:nvPr/>
            </p:nvSpPr>
            <p:spPr>
              <a:xfrm>
                <a:off x="349540" y="574321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7" name="Line"/>
              <p:cNvSpPr/>
              <p:nvPr/>
            </p:nvSpPr>
            <p:spPr>
              <a:xfrm>
                <a:off x="188934" y="664990"/>
                <a:ext cx="190059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468" name="Line"/>
              <p:cNvSpPr/>
              <p:nvPr/>
            </p:nvSpPr>
            <p:spPr>
              <a:xfrm>
                <a:off x="0" y="773792"/>
                <a:ext cx="191329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471" name="First octave"/>
          <p:cNvSpPr txBox="1"/>
          <p:nvPr/>
        </p:nvSpPr>
        <p:spPr>
          <a:xfrm rot="16200000">
            <a:off x="354350" y="6840197"/>
            <a:ext cx="2096723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t>First octave</a:t>
            </a:r>
          </a:p>
        </p:txBody>
      </p:sp>
      <p:sp>
        <p:nvSpPr>
          <p:cNvPr id="472" name="Rectangle"/>
          <p:cNvSpPr/>
          <p:nvPr/>
        </p:nvSpPr>
        <p:spPr>
          <a:xfrm>
            <a:off x="1818494" y="5162642"/>
            <a:ext cx="265818" cy="37742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3" name="Rectangle"/>
          <p:cNvSpPr/>
          <p:nvPr/>
        </p:nvSpPr>
        <p:spPr>
          <a:xfrm>
            <a:off x="1462733" y="2105042"/>
            <a:ext cx="444501" cy="2616364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4" name="Second octave"/>
          <p:cNvSpPr txBox="1"/>
          <p:nvPr/>
        </p:nvSpPr>
        <p:spPr>
          <a:xfrm rot="16200000">
            <a:off x="275438" y="3203674"/>
            <a:ext cx="2309442" cy="4191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100"/>
            </a:lvl1pPr>
          </a:lstStyle>
          <a:p>
            <a:r>
              <a:t>Second octave</a:t>
            </a:r>
          </a:p>
        </p:txBody>
      </p:sp>
      <p:sp>
        <p:nvSpPr>
          <p:cNvPr id="475" name="Rectangle"/>
          <p:cNvSpPr/>
          <p:nvPr/>
        </p:nvSpPr>
        <p:spPr>
          <a:xfrm>
            <a:off x="1845941" y="1988670"/>
            <a:ext cx="248522" cy="284910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76" name="Gaussian"/>
          <p:cNvSpPr txBox="1"/>
          <p:nvPr/>
        </p:nvSpPr>
        <p:spPr>
          <a:xfrm>
            <a:off x="3313953" y="9133471"/>
            <a:ext cx="14017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Gaussian</a:t>
            </a:r>
          </a:p>
        </p:txBody>
      </p:sp>
      <p:sp>
        <p:nvSpPr>
          <p:cNvPr id="477" name="Difference of Gaussian (DoG)"/>
          <p:cNvSpPr txBox="1"/>
          <p:nvPr/>
        </p:nvSpPr>
        <p:spPr>
          <a:xfrm>
            <a:off x="6922500" y="9133471"/>
            <a:ext cx="41349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Difference of Gaussian (DoG)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5242328" y="3943163"/>
            <a:ext cx="2667381" cy="638623"/>
            <a:chOff x="0" y="0"/>
            <a:chExt cx="2667380" cy="638621"/>
          </a:xfrm>
        </p:grpSpPr>
        <p:sp>
          <p:nvSpPr>
            <p:cNvPr id="478" name="Rectangle"/>
            <p:cNvSpPr/>
            <p:nvPr/>
          </p:nvSpPr>
          <p:spPr>
            <a:xfrm>
              <a:off x="155983" y="55101"/>
              <a:ext cx="1196227" cy="513320"/>
            </a:xfrm>
            <a:prstGeom prst="rect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79" name="Line"/>
            <p:cNvSpPr/>
            <p:nvPr/>
          </p:nvSpPr>
          <p:spPr>
            <a:xfrm>
              <a:off x="1390702" y="299346"/>
              <a:ext cx="1276679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0" name="Square"/>
            <p:cNvSpPr/>
            <p:nvPr/>
          </p:nvSpPr>
          <p:spPr>
            <a:xfrm>
              <a:off x="1216907" y="138076"/>
              <a:ext cx="327143" cy="327144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25400" cap="flat">
              <a:solidFill>
                <a:srgbClr val="53585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1" name="Line"/>
            <p:cNvSpPr/>
            <p:nvPr/>
          </p:nvSpPr>
          <p:spPr>
            <a:xfrm>
              <a:off x="1293797" y="301647"/>
              <a:ext cx="17302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2" name="Rectangle"/>
            <p:cNvSpPr/>
            <p:nvPr/>
          </p:nvSpPr>
          <p:spPr>
            <a:xfrm>
              <a:off x="0" y="0"/>
              <a:ext cx="291776" cy="6386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489" name="Group"/>
          <p:cNvGrpSpPr/>
          <p:nvPr/>
        </p:nvGrpSpPr>
        <p:grpSpPr>
          <a:xfrm>
            <a:off x="5242328" y="3337651"/>
            <a:ext cx="2667381" cy="638622"/>
            <a:chOff x="0" y="0"/>
            <a:chExt cx="2667380" cy="638621"/>
          </a:xfrm>
        </p:grpSpPr>
        <p:sp>
          <p:nvSpPr>
            <p:cNvPr id="484" name="Rectangle"/>
            <p:cNvSpPr/>
            <p:nvPr/>
          </p:nvSpPr>
          <p:spPr>
            <a:xfrm>
              <a:off x="155983" y="55101"/>
              <a:ext cx="1196227" cy="513320"/>
            </a:xfrm>
            <a:prstGeom prst="rect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5" name="Line"/>
            <p:cNvSpPr/>
            <p:nvPr/>
          </p:nvSpPr>
          <p:spPr>
            <a:xfrm>
              <a:off x="1390702" y="299346"/>
              <a:ext cx="1276679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6" name="Square"/>
            <p:cNvSpPr/>
            <p:nvPr/>
          </p:nvSpPr>
          <p:spPr>
            <a:xfrm>
              <a:off x="1216907" y="138076"/>
              <a:ext cx="327143" cy="327144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25400" cap="flat">
              <a:solidFill>
                <a:srgbClr val="53585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7" name="Line"/>
            <p:cNvSpPr/>
            <p:nvPr/>
          </p:nvSpPr>
          <p:spPr>
            <a:xfrm>
              <a:off x="1293797" y="301647"/>
              <a:ext cx="17302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88" name="Rectangle"/>
            <p:cNvSpPr/>
            <p:nvPr/>
          </p:nvSpPr>
          <p:spPr>
            <a:xfrm>
              <a:off x="0" y="0"/>
              <a:ext cx="291776" cy="6386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5242328" y="2732139"/>
            <a:ext cx="2667381" cy="638622"/>
            <a:chOff x="0" y="0"/>
            <a:chExt cx="2667380" cy="638621"/>
          </a:xfrm>
        </p:grpSpPr>
        <p:sp>
          <p:nvSpPr>
            <p:cNvPr id="490" name="Rectangle"/>
            <p:cNvSpPr/>
            <p:nvPr/>
          </p:nvSpPr>
          <p:spPr>
            <a:xfrm>
              <a:off x="155983" y="55101"/>
              <a:ext cx="1196227" cy="513320"/>
            </a:xfrm>
            <a:prstGeom prst="rect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91" name="Line"/>
            <p:cNvSpPr/>
            <p:nvPr/>
          </p:nvSpPr>
          <p:spPr>
            <a:xfrm>
              <a:off x="1390702" y="299346"/>
              <a:ext cx="1276679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92" name="Square"/>
            <p:cNvSpPr/>
            <p:nvPr/>
          </p:nvSpPr>
          <p:spPr>
            <a:xfrm>
              <a:off x="1216907" y="138076"/>
              <a:ext cx="327143" cy="327144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25400" cap="flat">
              <a:solidFill>
                <a:srgbClr val="53585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93" name="Line"/>
            <p:cNvSpPr/>
            <p:nvPr/>
          </p:nvSpPr>
          <p:spPr>
            <a:xfrm>
              <a:off x="1293797" y="301647"/>
              <a:ext cx="17302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94" name="Rectangle"/>
            <p:cNvSpPr/>
            <p:nvPr/>
          </p:nvSpPr>
          <p:spPr>
            <a:xfrm>
              <a:off x="0" y="0"/>
              <a:ext cx="291776" cy="6386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grpSp>
        <p:nvGrpSpPr>
          <p:cNvPr id="501" name="Group"/>
          <p:cNvGrpSpPr/>
          <p:nvPr/>
        </p:nvGrpSpPr>
        <p:grpSpPr>
          <a:xfrm>
            <a:off x="5242328" y="2126626"/>
            <a:ext cx="2667381" cy="638623"/>
            <a:chOff x="0" y="0"/>
            <a:chExt cx="2667380" cy="638621"/>
          </a:xfrm>
        </p:grpSpPr>
        <p:sp>
          <p:nvSpPr>
            <p:cNvPr id="496" name="Rectangle"/>
            <p:cNvSpPr/>
            <p:nvPr/>
          </p:nvSpPr>
          <p:spPr>
            <a:xfrm>
              <a:off x="155983" y="55101"/>
              <a:ext cx="1196227" cy="513320"/>
            </a:xfrm>
            <a:prstGeom prst="rect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1390702" y="299346"/>
              <a:ext cx="1276679" cy="1"/>
            </a:xfrm>
            <a:prstGeom prst="line">
              <a:avLst/>
            </a:prstGeom>
            <a:noFill/>
            <a:ln w="25400" cap="flat">
              <a:solidFill>
                <a:srgbClr val="53585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98" name="Square"/>
            <p:cNvSpPr/>
            <p:nvPr/>
          </p:nvSpPr>
          <p:spPr>
            <a:xfrm>
              <a:off x="1216907" y="138076"/>
              <a:ext cx="327143" cy="327144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25400" cap="flat">
              <a:solidFill>
                <a:srgbClr val="53585F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>
              <a:off x="1293797" y="301647"/>
              <a:ext cx="17302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500" name="Rectangle"/>
            <p:cNvSpPr/>
            <p:nvPr/>
          </p:nvSpPr>
          <p:spPr>
            <a:xfrm>
              <a:off x="0" y="0"/>
              <a:ext cx="291776" cy="6386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996023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f we know where the good features are,…"/>
          <p:cNvSpPr txBox="1"/>
          <p:nvPr/>
        </p:nvSpPr>
        <p:spPr>
          <a:xfrm>
            <a:off x="2239238" y="6616700"/>
            <a:ext cx="852632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If we know where the </a:t>
            </a:r>
            <a:r>
              <a:rPr u="sng"/>
              <a:t>good</a:t>
            </a:r>
            <a:r>
              <a:t> features are, </a:t>
            </a:r>
          </a:p>
          <a:p>
            <a: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how do we </a:t>
            </a:r>
            <a:r>
              <a:rPr u="sng"/>
              <a:t>match</a:t>
            </a:r>
            <a:r>
              <a:t> them?</a:t>
            </a:r>
          </a:p>
        </p:txBody>
      </p:sp>
      <p:pic>
        <p:nvPicPr>
          <p:cNvPr id="153" name="C:\data\InterestPointEval\Graffiti\img1.png" descr="C:\data\InterestPointEval\Graffiti\img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59" y="648695"/>
            <a:ext cx="5807764" cy="4646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C:\data\InterestPointEval\Graffiti\img5.png" descr="C:\data\InterestPointEval\Graffiti\img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12377" y="648695"/>
            <a:ext cx="5807764" cy="464621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quare"/>
          <p:cNvSpPr/>
          <p:nvPr/>
        </p:nvSpPr>
        <p:spPr>
          <a:xfrm>
            <a:off x="2489200" y="1689100"/>
            <a:ext cx="613396" cy="613396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6" name="Rectangle"/>
          <p:cNvSpPr/>
          <p:nvPr/>
        </p:nvSpPr>
        <p:spPr>
          <a:xfrm>
            <a:off x="9956800" y="2425700"/>
            <a:ext cx="331168" cy="613396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7" name="Square"/>
          <p:cNvSpPr/>
          <p:nvPr/>
        </p:nvSpPr>
        <p:spPr>
          <a:xfrm>
            <a:off x="3924300" y="1943100"/>
            <a:ext cx="613396" cy="613396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8" name="Rectangle"/>
          <p:cNvSpPr/>
          <p:nvPr/>
        </p:nvSpPr>
        <p:spPr>
          <a:xfrm>
            <a:off x="9409561" y="2044700"/>
            <a:ext cx="331168" cy="613396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59" name="Rectangle"/>
          <p:cNvSpPr/>
          <p:nvPr/>
        </p:nvSpPr>
        <p:spPr>
          <a:xfrm>
            <a:off x="622300" y="3416300"/>
            <a:ext cx="808162" cy="908323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8737600" y="3759200"/>
            <a:ext cx="451570" cy="1030610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1" name="Rectangle"/>
          <p:cNvSpPr/>
          <p:nvPr/>
        </p:nvSpPr>
        <p:spPr>
          <a:xfrm>
            <a:off x="4749800" y="3009900"/>
            <a:ext cx="613396" cy="723975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2" name="Rectangle"/>
          <p:cNvSpPr/>
          <p:nvPr/>
        </p:nvSpPr>
        <p:spPr>
          <a:xfrm>
            <a:off x="10287000" y="3365500"/>
            <a:ext cx="239391" cy="613396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3" name="Rectangle"/>
          <p:cNvSpPr/>
          <p:nvPr/>
        </p:nvSpPr>
        <p:spPr>
          <a:xfrm>
            <a:off x="1130300" y="1418679"/>
            <a:ext cx="808162" cy="497211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8733278" y="1558379"/>
            <a:ext cx="460213" cy="497211"/>
          </a:xfrm>
          <a:prstGeom prst="rect">
            <a:avLst/>
          </a:prstGeom>
          <a:ln w="76200">
            <a:solidFill>
              <a:srgbClr val="FFFB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230" y="712339"/>
            <a:ext cx="10548340" cy="3969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02933" y="5205618"/>
            <a:ext cx="8398934" cy="395337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Gaussian"/>
          <p:cNvSpPr txBox="1"/>
          <p:nvPr/>
        </p:nvSpPr>
        <p:spPr>
          <a:xfrm>
            <a:off x="5801512" y="4641849"/>
            <a:ext cx="14017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Gaussian</a:t>
            </a:r>
          </a:p>
        </p:txBody>
      </p:sp>
      <p:sp>
        <p:nvSpPr>
          <p:cNvPr id="506" name="Laplacian"/>
          <p:cNvSpPr txBox="1"/>
          <p:nvPr/>
        </p:nvSpPr>
        <p:spPr>
          <a:xfrm>
            <a:off x="5776061" y="9121815"/>
            <a:ext cx="145267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143999369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cale-space extrem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Scale-space extrema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2943471" y="6775016"/>
            <a:ext cx="6975210" cy="1664582"/>
            <a:chOff x="0" y="0"/>
            <a:chExt cx="6975208" cy="1664581"/>
          </a:xfrm>
        </p:grpSpPr>
        <p:sp>
          <p:nvSpPr>
            <p:cNvPr id="509" name="Shape"/>
            <p:cNvSpPr/>
            <p:nvPr/>
          </p:nvSpPr>
          <p:spPr>
            <a:xfrm>
              <a:off x="6874" y="0"/>
              <a:ext cx="6961460" cy="166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28" name="Group"/>
            <p:cNvGrpSpPr/>
            <p:nvPr/>
          </p:nvGrpSpPr>
          <p:grpSpPr>
            <a:xfrm>
              <a:off x="0" y="-1"/>
              <a:ext cx="6975209" cy="1661345"/>
              <a:chOff x="0" y="0"/>
              <a:chExt cx="6975208" cy="1661343"/>
            </a:xfrm>
          </p:grpSpPr>
          <p:sp>
            <p:nvSpPr>
              <p:cNvPr id="510" name="Line"/>
              <p:cNvSpPr/>
              <p:nvPr/>
            </p:nvSpPr>
            <p:spPr>
              <a:xfrm flipV="1">
                <a:off x="3496" y="149"/>
                <a:ext cx="2877272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1" name="Line"/>
              <p:cNvSpPr/>
              <p:nvPr/>
            </p:nvSpPr>
            <p:spPr>
              <a:xfrm flipV="1">
                <a:off x="511256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2" name="Line"/>
              <p:cNvSpPr/>
              <p:nvPr/>
            </p:nvSpPr>
            <p:spPr>
              <a:xfrm flipV="1">
                <a:off x="1019017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3" name="Line"/>
              <p:cNvSpPr/>
              <p:nvPr/>
            </p:nvSpPr>
            <p:spPr>
              <a:xfrm flipV="1">
                <a:off x="2034537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4" name="Line"/>
              <p:cNvSpPr/>
              <p:nvPr/>
            </p:nvSpPr>
            <p:spPr>
              <a:xfrm flipV="1">
                <a:off x="1526777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5" name="Line"/>
              <p:cNvSpPr/>
              <p:nvPr/>
            </p:nvSpPr>
            <p:spPr>
              <a:xfrm flipV="1">
                <a:off x="3050059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6" name="Line"/>
              <p:cNvSpPr/>
              <p:nvPr/>
            </p:nvSpPr>
            <p:spPr>
              <a:xfrm flipV="1">
                <a:off x="2542298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7" name="Line"/>
              <p:cNvSpPr/>
              <p:nvPr/>
            </p:nvSpPr>
            <p:spPr>
              <a:xfrm flipV="1">
                <a:off x="3557819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8" name="Line"/>
              <p:cNvSpPr/>
              <p:nvPr/>
            </p:nvSpPr>
            <p:spPr>
              <a:xfrm flipV="1">
                <a:off x="4081557" y="-1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19" name="Line"/>
              <p:cNvSpPr/>
              <p:nvPr/>
            </p:nvSpPr>
            <p:spPr>
              <a:xfrm>
                <a:off x="2870070" y="1149"/>
                <a:ext cx="410513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0" name="Line"/>
              <p:cNvSpPr/>
              <p:nvPr/>
            </p:nvSpPr>
            <p:spPr>
              <a:xfrm>
                <a:off x="2518107" y="206808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1" name="Line"/>
              <p:cNvSpPr/>
              <p:nvPr/>
            </p:nvSpPr>
            <p:spPr>
              <a:xfrm>
                <a:off x="2156490" y="412467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2" name="Line"/>
              <p:cNvSpPr/>
              <p:nvPr/>
            </p:nvSpPr>
            <p:spPr>
              <a:xfrm>
                <a:off x="1820264" y="618126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3" name="Line"/>
              <p:cNvSpPr/>
              <p:nvPr/>
            </p:nvSpPr>
            <p:spPr>
              <a:xfrm>
                <a:off x="1460623" y="816718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4" name="Line"/>
              <p:cNvSpPr/>
              <p:nvPr/>
            </p:nvSpPr>
            <p:spPr>
              <a:xfrm>
                <a:off x="1090454" y="1029444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5" name="Line"/>
              <p:cNvSpPr/>
              <p:nvPr/>
            </p:nvSpPr>
            <p:spPr>
              <a:xfrm>
                <a:off x="749882" y="1232112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6" name="Line"/>
              <p:cNvSpPr/>
              <p:nvPr/>
            </p:nvSpPr>
            <p:spPr>
              <a:xfrm>
                <a:off x="405327" y="1426628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27" name="Line"/>
              <p:cNvSpPr/>
              <p:nvPr/>
            </p:nvSpPr>
            <p:spPr>
              <a:xfrm>
                <a:off x="0" y="1660044"/>
                <a:ext cx="410465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550" name="Group"/>
          <p:cNvGrpSpPr/>
          <p:nvPr/>
        </p:nvGrpSpPr>
        <p:grpSpPr>
          <a:xfrm>
            <a:off x="2943471" y="4920809"/>
            <a:ext cx="6975209" cy="1664582"/>
            <a:chOff x="0" y="0"/>
            <a:chExt cx="6975208" cy="1664581"/>
          </a:xfrm>
        </p:grpSpPr>
        <p:sp>
          <p:nvSpPr>
            <p:cNvPr id="530" name="Shape"/>
            <p:cNvSpPr/>
            <p:nvPr/>
          </p:nvSpPr>
          <p:spPr>
            <a:xfrm>
              <a:off x="6874" y="0"/>
              <a:ext cx="6961460" cy="166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49" name="Group"/>
            <p:cNvGrpSpPr/>
            <p:nvPr/>
          </p:nvGrpSpPr>
          <p:grpSpPr>
            <a:xfrm>
              <a:off x="0" y="-1"/>
              <a:ext cx="6975209" cy="1661345"/>
              <a:chOff x="0" y="0"/>
              <a:chExt cx="6975208" cy="1661343"/>
            </a:xfrm>
          </p:grpSpPr>
          <p:sp>
            <p:nvSpPr>
              <p:cNvPr id="531" name="Line"/>
              <p:cNvSpPr/>
              <p:nvPr/>
            </p:nvSpPr>
            <p:spPr>
              <a:xfrm flipV="1">
                <a:off x="3496" y="149"/>
                <a:ext cx="2877272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2" name="Line"/>
              <p:cNvSpPr/>
              <p:nvPr/>
            </p:nvSpPr>
            <p:spPr>
              <a:xfrm flipV="1">
                <a:off x="511256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3" name="Line"/>
              <p:cNvSpPr/>
              <p:nvPr/>
            </p:nvSpPr>
            <p:spPr>
              <a:xfrm flipV="1">
                <a:off x="1019017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4" name="Line"/>
              <p:cNvSpPr/>
              <p:nvPr/>
            </p:nvSpPr>
            <p:spPr>
              <a:xfrm flipV="1">
                <a:off x="2034537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5" name="Line"/>
              <p:cNvSpPr/>
              <p:nvPr/>
            </p:nvSpPr>
            <p:spPr>
              <a:xfrm flipV="1">
                <a:off x="1526777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6" name="Line"/>
              <p:cNvSpPr/>
              <p:nvPr/>
            </p:nvSpPr>
            <p:spPr>
              <a:xfrm flipV="1">
                <a:off x="3050059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7" name="Line"/>
              <p:cNvSpPr/>
              <p:nvPr/>
            </p:nvSpPr>
            <p:spPr>
              <a:xfrm flipV="1">
                <a:off x="2542298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8" name="Line"/>
              <p:cNvSpPr/>
              <p:nvPr/>
            </p:nvSpPr>
            <p:spPr>
              <a:xfrm flipV="1">
                <a:off x="3557819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39" name="Line"/>
              <p:cNvSpPr/>
              <p:nvPr/>
            </p:nvSpPr>
            <p:spPr>
              <a:xfrm flipV="1">
                <a:off x="4081557" y="-1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0" name="Line"/>
              <p:cNvSpPr/>
              <p:nvPr/>
            </p:nvSpPr>
            <p:spPr>
              <a:xfrm>
                <a:off x="2870070" y="1149"/>
                <a:ext cx="410513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1" name="Line"/>
              <p:cNvSpPr/>
              <p:nvPr/>
            </p:nvSpPr>
            <p:spPr>
              <a:xfrm>
                <a:off x="2518107" y="206808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2" name="Line"/>
              <p:cNvSpPr/>
              <p:nvPr/>
            </p:nvSpPr>
            <p:spPr>
              <a:xfrm>
                <a:off x="2156490" y="412467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3" name="Line"/>
              <p:cNvSpPr/>
              <p:nvPr/>
            </p:nvSpPr>
            <p:spPr>
              <a:xfrm>
                <a:off x="1820264" y="618126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4" name="Line"/>
              <p:cNvSpPr/>
              <p:nvPr/>
            </p:nvSpPr>
            <p:spPr>
              <a:xfrm>
                <a:off x="1460623" y="816718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5" name="Line"/>
              <p:cNvSpPr/>
              <p:nvPr/>
            </p:nvSpPr>
            <p:spPr>
              <a:xfrm>
                <a:off x="1090454" y="1029444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6" name="Line"/>
              <p:cNvSpPr/>
              <p:nvPr/>
            </p:nvSpPr>
            <p:spPr>
              <a:xfrm>
                <a:off x="749882" y="1232112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7" name="Line"/>
              <p:cNvSpPr/>
              <p:nvPr/>
            </p:nvSpPr>
            <p:spPr>
              <a:xfrm>
                <a:off x="405327" y="1426628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48" name="Line"/>
              <p:cNvSpPr/>
              <p:nvPr/>
            </p:nvSpPr>
            <p:spPr>
              <a:xfrm>
                <a:off x="0" y="1660044"/>
                <a:ext cx="410465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571" name="Group"/>
          <p:cNvGrpSpPr/>
          <p:nvPr/>
        </p:nvGrpSpPr>
        <p:grpSpPr>
          <a:xfrm>
            <a:off x="2943471" y="3066601"/>
            <a:ext cx="6975209" cy="1664583"/>
            <a:chOff x="0" y="0"/>
            <a:chExt cx="6975208" cy="1664581"/>
          </a:xfrm>
        </p:grpSpPr>
        <p:sp>
          <p:nvSpPr>
            <p:cNvPr id="551" name="Shape"/>
            <p:cNvSpPr/>
            <p:nvPr/>
          </p:nvSpPr>
          <p:spPr>
            <a:xfrm>
              <a:off x="6874" y="0"/>
              <a:ext cx="6961460" cy="1664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9"/>
                  </a:moveTo>
                  <a:lnTo>
                    <a:pt x="8959" y="0"/>
                  </a:lnTo>
                  <a:lnTo>
                    <a:pt x="0" y="21600"/>
                  </a:lnTo>
                  <a:lnTo>
                    <a:pt x="12658" y="21600"/>
                  </a:lnTo>
                  <a:lnTo>
                    <a:pt x="21600" y="3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BFBFB"/>
                </a:gs>
                <a:gs pos="100000">
                  <a:schemeClr val="accent1">
                    <a:satOff val="-3355"/>
                    <a:lumOff val="2661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570" name="Group"/>
            <p:cNvGrpSpPr/>
            <p:nvPr/>
          </p:nvGrpSpPr>
          <p:grpSpPr>
            <a:xfrm>
              <a:off x="0" y="-1"/>
              <a:ext cx="6975209" cy="1661345"/>
              <a:chOff x="0" y="0"/>
              <a:chExt cx="6975208" cy="1661343"/>
            </a:xfrm>
          </p:grpSpPr>
          <p:sp>
            <p:nvSpPr>
              <p:cNvPr id="552" name="Line"/>
              <p:cNvSpPr/>
              <p:nvPr/>
            </p:nvSpPr>
            <p:spPr>
              <a:xfrm flipV="1">
                <a:off x="3496" y="149"/>
                <a:ext cx="2877272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3" name="Line"/>
              <p:cNvSpPr/>
              <p:nvPr/>
            </p:nvSpPr>
            <p:spPr>
              <a:xfrm flipV="1">
                <a:off x="511256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4" name="Line"/>
              <p:cNvSpPr/>
              <p:nvPr/>
            </p:nvSpPr>
            <p:spPr>
              <a:xfrm flipV="1">
                <a:off x="1019017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5" name="Line"/>
              <p:cNvSpPr/>
              <p:nvPr/>
            </p:nvSpPr>
            <p:spPr>
              <a:xfrm flipV="1">
                <a:off x="2034537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6" name="Line"/>
              <p:cNvSpPr/>
              <p:nvPr/>
            </p:nvSpPr>
            <p:spPr>
              <a:xfrm flipV="1">
                <a:off x="1526777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7" name="Line"/>
              <p:cNvSpPr/>
              <p:nvPr/>
            </p:nvSpPr>
            <p:spPr>
              <a:xfrm flipV="1">
                <a:off x="3050059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8" name="Line"/>
              <p:cNvSpPr/>
              <p:nvPr/>
            </p:nvSpPr>
            <p:spPr>
              <a:xfrm flipV="1">
                <a:off x="2542298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59" name="Line"/>
              <p:cNvSpPr/>
              <p:nvPr/>
            </p:nvSpPr>
            <p:spPr>
              <a:xfrm flipV="1">
                <a:off x="3557819" y="149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0" name="Line"/>
              <p:cNvSpPr/>
              <p:nvPr/>
            </p:nvSpPr>
            <p:spPr>
              <a:xfrm flipV="1">
                <a:off x="4081557" y="-1"/>
                <a:ext cx="2877273" cy="1661195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1" name="Line"/>
              <p:cNvSpPr/>
              <p:nvPr/>
            </p:nvSpPr>
            <p:spPr>
              <a:xfrm>
                <a:off x="2870070" y="1149"/>
                <a:ext cx="4105139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2" name="Line"/>
              <p:cNvSpPr/>
              <p:nvPr/>
            </p:nvSpPr>
            <p:spPr>
              <a:xfrm>
                <a:off x="2518107" y="206808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3" name="Line"/>
              <p:cNvSpPr/>
              <p:nvPr/>
            </p:nvSpPr>
            <p:spPr>
              <a:xfrm>
                <a:off x="2156490" y="412467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4" name="Line"/>
              <p:cNvSpPr/>
              <p:nvPr/>
            </p:nvSpPr>
            <p:spPr>
              <a:xfrm>
                <a:off x="1820264" y="618126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5" name="Line"/>
              <p:cNvSpPr/>
              <p:nvPr/>
            </p:nvSpPr>
            <p:spPr>
              <a:xfrm>
                <a:off x="1460623" y="816718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6" name="Line"/>
              <p:cNvSpPr/>
              <p:nvPr/>
            </p:nvSpPr>
            <p:spPr>
              <a:xfrm>
                <a:off x="1090454" y="1029444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7" name="Line"/>
              <p:cNvSpPr/>
              <p:nvPr/>
            </p:nvSpPr>
            <p:spPr>
              <a:xfrm>
                <a:off x="749882" y="1232112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8" name="Line"/>
              <p:cNvSpPr/>
              <p:nvPr/>
            </p:nvSpPr>
            <p:spPr>
              <a:xfrm>
                <a:off x="405327" y="1426628"/>
                <a:ext cx="4077406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569" name="Line"/>
              <p:cNvSpPr/>
              <p:nvPr/>
            </p:nvSpPr>
            <p:spPr>
              <a:xfrm>
                <a:off x="0" y="1660044"/>
                <a:ext cx="410465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grpSp>
        <p:nvGrpSpPr>
          <p:cNvPr id="581" name="Group"/>
          <p:cNvGrpSpPr/>
          <p:nvPr/>
        </p:nvGrpSpPr>
        <p:grpSpPr>
          <a:xfrm>
            <a:off x="5575920" y="3717534"/>
            <a:ext cx="1807430" cy="552009"/>
            <a:chOff x="0" y="0"/>
            <a:chExt cx="1807428" cy="552007"/>
          </a:xfrm>
        </p:grpSpPr>
        <p:sp>
          <p:nvSpPr>
            <p:cNvPr id="572" name="Circle"/>
            <p:cNvSpPr/>
            <p:nvPr/>
          </p:nvSpPr>
          <p:spPr>
            <a:xfrm>
              <a:off x="847162" y="209027"/>
              <a:ext cx="135672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3" name="Circle"/>
            <p:cNvSpPr/>
            <p:nvPr/>
          </p:nvSpPr>
          <p:spPr>
            <a:xfrm>
              <a:off x="352256" y="209027"/>
              <a:ext cx="135673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4" name="Circle"/>
            <p:cNvSpPr/>
            <p:nvPr/>
          </p:nvSpPr>
          <p:spPr>
            <a:xfrm>
              <a:off x="1342067" y="209027"/>
              <a:ext cx="135672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5" name="Circle"/>
            <p:cNvSpPr/>
            <p:nvPr/>
          </p:nvSpPr>
          <p:spPr>
            <a:xfrm>
              <a:off x="494905" y="416335"/>
              <a:ext cx="135673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6" name="Circle"/>
            <p:cNvSpPr/>
            <p:nvPr/>
          </p:nvSpPr>
          <p:spPr>
            <a:xfrm>
              <a:off x="0" y="416335"/>
              <a:ext cx="135672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Circle"/>
            <p:cNvSpPr/>
            <p:nvPr/>
          </p:nvSpPr>
          <p:spPr>
            <a:xfrm>
              <a:off x="989810" y="416335"/>
              <a:ext cx="135673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8" name="Circle"/>
            <p:cNvSpPr/>
            <p:nvPr/>
          </p:nvSpPr>
          <p:spPr>
            <a:xfrm>
              <a:off x="1176851" y="0"/>
              <a:ext cx="135672" cy="135672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9" name="Circle"/>
            <p:cNvSpPr/>
            <p:nvPr/>
          </p:nvSpPr>
          <p:spPr>
            <a:xfrm>
              <a:off x="681945" y="0"/>
              <a:ext cx="135673" cy="135672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80" name="Circle"/>
            <p:cNvSpPr/>
            <p:nvPr/>
          </p:nvSpPr>
          <p:spPr>
            <a:xfrm>
              <a:off x="1671756" y="0"/>
              <a:ext cx="135673" cy="135672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82" name="Circle"/>
          <p:cNvSpPr/>
          <p:nvPr/>
        </p:nvSpPr>
        <p:spPr>
          <a:xfrm>
            <a:off x="6423083" y="5784739"/>
            <a:ext cx="135672" cy="135673"/>
          </a:xfrm>
          <a:prstGeom prst="ellipse">
            <a:avLst/>
          </a:prstGeom>
          <a:solidFill>
            <a:srgbClr val="FF40FF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3" name="Circle"/>
          <p:cNvSpPr/>
          <p:nvPr/>
        </p:nvSpPr>
        <p:spPr>
          <a:xfrm>
            <a:off x="5928177" y="5784739"/>
            <a:ext cx="135673" cy="135673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Circle"/>
          <p:cNvSpPr/>
          <p:nvPr/>
        </p:nvSpPr>
        <p:spPr>
          <a:xfrm>
            <a:off x="6917988" y="5784739"/>
            <a:ext cx="135673" cy="135673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5" name="Circle"/>
          <p:cNvSpPr/>
          <p:nvPr/>
        </p:nvSpPr>
        <p:spPr>
          <a:xfrm>
            <a:off x="6070826" y="5992048"/>
            <a:ext cx="135673" cy="135672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6" name="Circle"/>
          <p:cNvSpPr/>
          <p:nvPr/>
        </p:nvSpPr>
        <p:spPr>
          <a:xfrm>
            <a:off x="5575920" y="5992048"/>
            <a:ext cx="135673" cy="135672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7" name="Circle"/>
          <p:cNvSpPr/>
          <p:nvPr/>
        </p:nvSpPr>
        <p:spPr>
          <a:xfrm>
            <a:off x="6565731" y="5992048"/>
            <a:ext cx="135673" cy="135672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8" name="Circle"/>
          <p:cNvSpPr/>
          <p:nvPr/>
        </p:nvSpPr>
        <p:spPr>
          <a:xfrm>
            <a:off x="6752772" y="5575711"/>
            <a:ext cx="135673" cy="135673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9" name="Circle"/>
          <p:cNvSpPr/>
          <p:nvPr/>
        </p:nvSpPr>
        <p:spPr>
          <a:xfrm>
            <a:off x="6257866" y="5575711"/>
            <a:ext cx="135673" cy="135673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0" name="Circle"/>
          <p:cNvSpPr/>
          <p:nvPr/>
        </p:nvSpPr>
        <p:spPr>
          <a:xfrm>
            <a:off x="7247677" y="5575711"/>
            <a:ext cx="135673" cy="135673"/>
          </a:xfrm>
          <a:prstGeom prst="ellipse">
            <a:avLst/>
          </a:prstGeom>
          <a:solidFill>
            <a:srgbClr val="FFFB00"/>
          </a:solidFill>
          <a:ln w="12700"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00" name="Group"/>
          <p:cNvGrpSpPr/>
          <p:nvPr/>
        </p:nvGrpSpPr>
        <p:grpSpPr>
          <a:xfrm>
            <a:off x="5593751" y="7416058"/>
            <a:ext cx="1807430" cy="552009"/>
            <a:chOff x="0" y="0"/>
            <a:chExt cx="1807428" cy="552007"/>
          </a:xfrm>
        </p:grpSpPr>
        <p:sp>
          <p:nvSpPr>
            <p:cNvPr id="591" name="Circle"/>
            <p:cNvSpPr/>
            <p:nvPr/>
          </p:nvSpPr>
          <p:spPr>
            <a:xfrm>
              <a:off x="847162" y="209027"/>
              <a:ext cx="135672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2" name="Circle"/>
            <p:cNvSpPr/>
            <p:nvPr/>
          </p:nvSpPr>
          <p:spPr>
            <a:xfrm>
              <a:off x="352256" y="209027"/>
              <a:ext cx="135673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3" name="Circle"/>
            <p:cNvSpPr/>
            <p:nvPr/>
          </p:nvSpPr>
          <p:spPr>
            <a:xfrm>
              <a:off x="1342067" y="209027"/>
              <a:ext cx="135672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4" name="Circle"/>
            <p:cNvSpPr/>
            <p:nvPr/>
          </p:nvSpPr>
          <p:spPr>
            <a:xfrm>
              <a:off x="494905" y="416335"/>
              <a:ext cx="135673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5" name="Circle"/>
            <p:cNvSpPr/>
            <p:nvPr/>
          </p:nvSpPr>
          <p:spPr>
            <a:xfrm>
              <a:off x="0" y="416335"/>
              <a:ext cx="135672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6" name="Circle"/>
            <p:cNvSpPr/>
            <p:nvPr/>
          </p:nvSpPr>
          <p:spPr>
            <a:xfrm>
              <a:off x="989810" y="416335"/>
              <a:ext cx="135673" cy="135673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Circle"/>
            <p:cNvSpPr/>
            <p:nvPr/>
          </p:nvSpPr>
          <p:spPr>
            <a:xfrm>
              <a:off x="1176851" y="0"/>
              <a:ext cx="135672" cy="135672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8" name="Circle"/>
            <p:cNvSpPr/>
            <p:nvPr/>
          </p:nvSpPr>
          <p:spPr>
            <a:xfrm>
              <a:off x="681945" y="0"/>
              <a:ext cx="135673" cy="135672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9" name="Circle"/>
            <p:cNvSpPr/>
            <p:nvPr/>
          </p:nvSpPr>
          <p:spPr>
            <a:xfrm>
              <a:off x="1671756" y="0"/>
              <a:ext cx="135673" cy="135672"/>
            </a:xfrm>
            <a:prstGeom prst="ellipse">
              <a:avLst/>
            </a:prstGeom>
            <a:solidFill>
              <a:srgbClr val="FFFB0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606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012" y="4031827"/>
            <a:ext cx="3941054" cy="1710629"/>
          </a:xfrm>
          <a:prstGeom prst="rect">
            <a:avLst/>
          </a:prstGeom>
        </p:spPr>
      </p:pic>
      <p:sp>
        <p:nvSpPr>
          <p:cNvPr id="602" name="Selected if larger than all 26 neighbors"/>
          <p:cNvSpPr txBox="1"/>
          <p:nvPr/>
        </p:nvSpPr>
        <p:spPr>
          <a:xfrm>
            <a:off x="10248187" y="3774279"/>
            <a:ext cx="218429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Selected if larger than all 26 neighbors</a:t>
            </a:r>
          </a:p>
        </p:txBody>
      </p:sp>
      <p:sp>
        <p:nvSpPr>
          <p:cNvPr id="603" name="Difference of Gaussian (DoG)"/>
          <p:cNvSpPr txBox="1"/>
          <p:nvPr/>
        </p:nvSpPr>
        <p:spPr>
          <a:xfrm>
            <a:off x="4412176" y="8798735"/>
            <a:ext cx="413491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Difference of Gaussian (DoG)</a:t>
            </a:r>
          </a:p>
        </p:txBody>
      </p:sp>
      <p:sp>
        <p:nvSpPr>
          <p:cNvPr id="604" name="Line"/>
          <p:cNvSpPr/>
          <p:nvPr/>
        </p:nvSpPr>
        <p:spPr>
          <a:xfrm flipV="1">
            <a:off x="2322474" y="2841330"/>
            <a:ext cx="1" cy="560443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5" name="Scale of Gaussian variance"/>
          <p:cNvSpPr txBox="1"/>
          <p:nvPr/>
        </p:nvSpPr>
        <p:spPr>
          <a:xfrm rot="16200000">
            <a:off x="69871" y="5408598"/>
            <a:ext cx="384139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Scale of Gaussian variance</a:t>
            </a:r>
          </a:p>
        </p:txBody>
      </p:sp>
    </p:spTree>
    <p:extLst>
      <p:ext uri="{BB962C8B-B14F-4D97-AF65-F5344CB8AC3E}">
        <p14:creationId xmlns:p14="http://schemas.microsoft.com/office/powerpoint/2010/main" val="52253550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9285" y="7216644"/>
            <a:ext cx="4195582" cy="1530672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2. Keypoint loc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Keypoint localization</a:t>
            </a:r>
          </a:p>
        </p:txBody>
      </p:sp>
      <p:pic>
        <p:nvPicPr>
          <p:cNvPr id="611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8977" y="3722512"/>
            <a:ext cx="7066846" cy="1374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2043" y="5670306"/>
            <a:ext cx="3205498" cy="605120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2nd order Taylor series approximation of DoG scale-space"/>
          <p:cNvSpPr txBox="1"/>
          <p:nvPr/>
        </p:nvSpPr>
        <p:spPr>
          <a:xfrm>
            <a:off x="648312" y="2573329"/>
            <a:ext cx="1203944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2nd order Taylor series approximation of DoG scale-space</a:t>
            </a:r>
          </a:p>
        </p:txBody>
      </p:sp>
      <p:sp>
        <p:nvSpPr>
          <p:cNvPr id="614" name="Take the derivative and solve for extrema"/>
          <p:cNvSpPr txBox="1"/>
          <p:nvPr/>
        </p:nvSpPr>
        <p:spPr>
          <a:xfrm>
            <a:off x="648312" y="6448909"/>
            <a:ext cx="84659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Take the derivative and solve for extrema</a:t>
            </a:r>
          </a:p>
        </p:txBody>
      </p:sp>
      <p:sp>
        <p:nvSpPr>
          <p:cNvPr id="615" name="Additional tests to retain only strong features"/>
          <p:cNvSpPr txBox="1"/>
          <p:nvPr/>
        </p:nvSpPr>
        <p:spPr>
          <a:xfrm>
            <a:off x="648312" y="8724702"/>
            <a:ext cx="918652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Additional tests to retain only strong features</a:t>
            </a:r>
          </a:p>
        </p:txBody>
      </p:sp>
    </p:spTree>
    <p:extLst>
      <p:ext uri="{BB962C8B-B14F-4D97-AF65-F5344CB8AC3E}">
        <p14:creationId xmlns:p14="http://schemas.microsoft.com/office/powerpoint/2010/main" val="128696559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3. Orientation 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3. Orientation assignment</a:t>
            </a:r>
          </a:p>
        </p:txBody>
      </p:sp>
      <p:pic>
        <p:nvPicPr>
          <p:cNvPr id="61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3786" y="4057226"/>
            <a:ext cx="11674971" cy="1842348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For a keypoint, L is the Gaussian-smoothed image with the closest scale,"/>
          <p:cNvSpPr txBox="1"/>
          <p:nvPr/>
        </p:nvSpPr>
        <p:spPr>
          <a:xfrm>
            <a:off x="1396943" y="2461126"/>
            <a:ext cx="10210915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For a keypoint,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</a:t>
            </a:r>
            <a:r>
              <a:t> is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Gaussian-smoothed</a:t>
            </a:r>
            <a:r>
              <a:t> image with the closest scale,</a:t>
            </a:r>
          </a:p>
        </p:txBody>
      </p:sp>
      <p:sp>
        <p:nvSpPr>
          <p:cNvPr id="620" name="Detection process returns"/>
          <p:cNvSpPr txBox="1"/>
          <p:nvPr/>
        </p:nvSpPr>
        <p:spPr>
          <a:xfrm>
            <a:off x="3610606" y="6870989"/>
            <a:ext cx="53913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Detection process returns</a:t>
            </a:r>
          </a:p>
        </p:txBody>
      </p:sp>
      <p:pic>
        <p:nvPicPr>
          <p:cNvPr id="6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2343" y="7744457"/>
            <a:ext cx="3647831" cy="85968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location"/>
          <p:cNvSpPr txBox="1"/>
          <p:nvPr/>
        </p:nvSpPr>
        <p:spPr>
          <a:xfrm>
            <a:off x="4752525" y="8811066"/>
            <a:ext cx="118171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location</a:t>
            </a:r>
          </a:p>
        </p:txBody>
      </p:sp>
      <p:sp>
        <p:nvSpPr>
          <p:cNvPr id="623" name="scale"/>
          <p:cNvSpPr txBox="1"/>
          <p:nvPr/>
        </p:nvSpPr>
        <p:spPr>
          <a:xfrm>
            <a:off x="6107861" y="8811066"/>
            <a:ext cx="8427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scale</a:t>
            </a:r>
          </a:p>
        </p:txBody>
      </p:sp>
      <p:sp>
        <p:nvSpPr>
          <p:cNvPr id="624" name="orientation"/>
          <p:cNvSpPr txBox="1"/>
          <p:nvPr/>
        </p:nvSpPr>
        <p:spPr>
          <a:xfrm>
            <a:off x="7124259" y="8829904"/>
            <a:ext cx="153741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orientation</a:t>
            </a:r>
          </a:p>
        </p:txBody>
      </p:sp>
      <p:sp>
        <p:nvSpPr>
          <p:cNvPr id="625" name="x-derivative"/>
          <p:cNvSpPr txBox="1"/>
          <p:nvPr/>
        </p:nvSpPr>
        <p:spPr>
          <a:xfrm>
            <a:off x="4434148" y="4819650"/>
            <a:ext cx="1102619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x-derivative</a:t>
            </a:r>
          </a:p>
        </p:txBody>
      </p:sp>
      <p:sp>
        <p:nvSpPr>
          <p:cNvPr id="626" name="y-derivative"/>
          <p:cNvSpPr txBox="1"/>
          <p:nvPr/>
        </p:nvSpPr>
        <p:spPr>
          <a:xfrm>
            <a:off x="9316508" y="4819650"/>
            <a:ext cx="1102619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y-derivative</a:t>
            </a:r>
          </a:p>
        </p:txBody>
      </p:sp>
    </p:spTree>
    <p:extLst>
      <p:ext uri="{BB962C8B-B14F-4D97-AF65-F5344CB8AC3E}">
        <p14:creationId xmlns:p14="http://schemas.microsoft.com/office/powerpoint/2010/main" val="86744069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Table"/>
          <p:cNvGraphicFramePr/>
          <p:nvPr/>
        </p:nvGraphicFramePr>
        <p:xfrm>
          <a:off x="886503" y="3334220"/>
          <a:ext cx="5121520" cy="796544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200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38100">
                      <a:solidFill>
                        <a:srgbClr val="144105"/>
                      </a:solidFill>
                      <a:miter lim="400000"/>
                    </a:lnR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FFFC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629" name="Circle"/>
          <p:cNvSpPr/>
          <p:nvPr/>
        </p:nvSpPr>
        <p:spPr>
          <a:xfrm>
            <a:off x="907300" y="3325886"/>
            <a:ext cx="5122084" cy="5122085"/>
          </a:xfrm>
          <a:prstGeom prst="ellipse">
            <a:avLst/>
          </a:prstGeom>
          <a:gradFill>
            <a:gsLst>
              <a:gs pos="29881">
                <a:srgbClr val="FBFBFB">
                  <a:alpha val="57558"/>
                </a:srgbClr>
              </a:gs>
              <a:gs pos="45428">
                <a:srgbClr val="DDDDDD">
                  <a:alpha val="57558"/>
                </a:srgbClr>
              </a:gs>
              <a:gs pos="86888">
                <a:srgbClr val="BEBEBE">
                  <a:alpha val="57558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21784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0" name="4. Keypoint descriptor"/>
          <p:cNvSpPr txBox="1">
            <a:spLocks noGrp="1"/>
          </p:cNvSpPr>
          <p:nvPr>
            <p:ph type="title"/>
          </p:nvPr>
        </p:nvSpPr>
        <p:spPr>
          <a:xfrm>
            <a:off x="1208164" y="444500"/>
            <a:ext cx="11099801" cy="2159000"/>
          </a:xfrm>
          <a:prstGeom prst="rect">
            <a:avLst/>
          </a:prstGeom>
        </p:spPr>
        <p:txBody>
          <a:bodyPr/>
          <a:lstStyle/>
          <a:p>
            <a:r>
              <a:t>4. Keypoint descriptor</a:t>
            </a:r>
          </a:p>
        </p:txBody>
      </p:sp>
      <p:graphicFrame>
        <p:nvGraphicFramePr>
          <p:cNvPr id="631" name="Table"/>
          <p:cNvGraphicFramePr/>
          <p:nvPr/>
        </p:nvGraphicFramePr>
        <p:xfrm>
          <a:off x="7414285" y="3334220"/>
          <a:ext cx="5121520" cy="796544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3200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20095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38100">
                      <a:solidFill>
                        <a:srgbClr val="144105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19868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38100">
                      <a:solidFill>
                        <a:srgbClr val="144105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38100">
                      <a:solidFill>
                        <a:srgbClr val="144105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38100">
                      <a:solidFill>
                        <a:srgbClr val="144105"/>
                      </a:solidFill>
                      <a:miter lim="400000"/>
                    </a:lnB>
                    <a:solidFill>
                      <a:srgbClr val="D4FB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632" name="Image Gradients…"/>
          <p:cNvSpPr txBox="1"/>
          <p:nvPr/>
        </p:nvSpPr>
        <p:spPr>
          <a:xfrm>
            <a:off x="1598824" y="2336897"/>
            <a:ext cx="3671317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Image Gradients</a:t>
            </a:r>
          </a:p>
          <a:p>
            <a:pPr>
              <a:defRPr sz="1800"/>
            </a:pPr>
            <a:r>
              <a:t>(4 x 4 pixel per cell, 4 x 4 cells)</a:t>
            </a:r>
          </a:p>
        </p:txBody>
      </p:sp>
      <p:sp>
        <p:nvSpPr>
          <p:cNvPr id="633" name="SIFT descriptor…"/>
          <p:cNvSpPr txBox="1"/>
          <p:nvPr/>
        </p:nvSpPr>
        <p:spPr>
          <a:xfrm>
            <a:off x="8110375" y="2336897"/>
            <a:ext cx="3703778" cy="92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SIFT descriptor</a:t>
            </a:r>
          </a:p>
          <a:p>
            <a:pPr>
              <a:defRPr sz="1800"/>
            </a:pPr>
            <a:r>
              <a:t>(16 cells x 8 directions = 128 dims)</a:t>
            </a:r>
          </a:p>
        </p:txBody>
      </p:sp>
      <p:sp>
        <p:nvSpPr>
          <p:cNvPr id="634" name="Gaussian weighting…"/>
          <p:cNvSpPr txBox="1"/>
          <p:nvPr/>
        </p:nvSpPr>
        <p:spPr>
          <a:xfrm>
            <a:off x="2105671" y="8571122"/>
            <a:ext cx="2660753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/>
            </a:pPr>
            <a:r>
              <a:t>Gaussian weighting</a:t>
            </a:r>
          </a:p>
          <a:p>
            <a:pPr>
              <a:defRPr sz="1600"/>
            </a:pPr>
            <a:r>
              <a:t>(sigma = half width)</a:t>
            </a:r>
          </a:p>
        </p:txBody>
      </p:sp>
      <p:sp>
        <p:nvSpPr>
          <p:cNvPr id="635" name="Line"/>
          <p:cNvSpPr/>
          <p:nvPr/>
        </p:nvSpPr>
        <p:spPr>
          <a:xfrm>
            <a:off x="8054503" y="3475828"/>
            <a:ext cx="1" cy="68233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6" name="Line"/>
          <p:cNvSpPr/>
          <p:nvPr/>
        </p:nvSpPr>
        <p:spPr>
          <a:xfrm flipH="1">
            <a:off x="7439813" y="3910425"/>
            <a:ext cx="83162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7" name="Line"/>
          <p:cNvSpPr/>
          <p:nvPr/>
        </p:nvSpPr>
        <p:spPr>
          <a:xfrm flipH="1">
            <a:off x="7721295" y="3747975"/>
            <a:ext cx="495658" cy="49565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8" name="Line"/>
          <p:cNvSpPr/>
          <p:nvPr/>
        </p:nvSpPr>
        <p:spPr>
          <a:xfrm>
            <a:off x="7625093" y="3481015"/>
            <a:ext cx="642511" cy="64251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9" name="Line"/>
          <p:cNvSpPr/>
          <p:nvPr/>
        </p:nvSpPr>
        <p:spPr>
          <a:xfrm>
            <a:off x="9332969" y="3360743"/>
            <a:ext cx="1" cy="74930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Line"/>
          <p:cNvSpPr/>
          <p:nvPr/>
        </p:nvSpPr>
        <p:spPr>
          <a:xfrm flipH="1">
            <a:off x="8718280" y="3910425"/>
            <a:ext cx="12293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1" name="Line"/>
          <p:cNvSpPr/>
          <p:nvPr/>
        </p:nvSpPr>
        <p:spPr>
          <a:xfrm flipH="1">
            <a:off x="9114682" y="3475828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2" name="Line"/>
          <p:cNvSpPr/>
          <p:nvPr/>
        </p:nvSpPr>
        <p:spPr>
          <a:xfrm>
            <a:off x="9013079" y="3590535"/>
            <a:ext cx="638874" cy="638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4814138" y="406124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 flipV="1">
            <a:off x="5100932" y="4111213"/>
            <a:ext cx="201762" cy="4288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5" name="Line"/>
          <p:cNvSpPr/>
          <p:nvPr/>
        </p:nvSpPr>
        <p:spPr>
          <a:xfrm flipV="1">
            <a:off x="5440671" y="406124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6" name="Line"/>
          <p:cNvSpPr/>
          <p:nvPr/>
        </p:nvSpPr>
        <p:spPr>
          <a:xfrm flipV="1">
            <a:off x="5753938" y="406124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7" name="Line"/>
          <p:cNvSpPr/>
          <p:nvPr/>
        </p:nvSpPr>
        <p:spPr>
          <a:xfrm flipV="1">
            <a:off x="5127405" y="4374507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8" name="Line"/>
          <p:cNvSpPr/>
          <p:nvPr/>
        </p:nvSpPr>
        <p:spPr>
          <a:xfrm flipV="1">
            <a:off x="4814138" y="4374507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9" name="Line"/>
          <p:cNvSpPr/>
          <p:nvPr/>
        </p:nvSpPr>
        <p:spPr>
          <a:xfrm flipV="1">
            <a:off x="5414199" y="4424480"/>
            <a:ext cx="201762" cy="4288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Line"/>
          <p:cNvSpPr/>
          <p:nvPr/>
        </p:nvSpPr>
        <p:spPr>
          <a:xfrm flipV="1">
            <a:off x="5753938" y="4374507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Line"/>
          <p:cNvSpPr/>
          <p:nvPr/>
        </p:nvSpPr>
        <p:spPr>
          <a:xfrm flipV="1">
            <a:off x="4822605" y="343470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5135871" y="343470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Line"/>
          <p:cNvSpPr/>
          <p:nvPr/>
        </p:nvSpPr>
        <p:spPr>
          <a:xfrm flipV="1">
            <a:off x="5449138" y="343470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4" name="Line"/>
          <p:cNvSpPr/>
          <p:nvPr/>
        </p:nvSpPr>
        <p:spPr>
          <a:xfrm flipV="1">
            <a:off x="5762404" y="343470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5" name="Line"/>
          <p:cNvSpPr/>
          <p:nvPr/>
        </p:nvSpPr>
        <p:spPr>
          <a:xfrm flipV="1">
            <a:off x="5135871" y="374797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6" name="Line"/>
          <p:cNvSpPr/>
          <p:nvPr/>
        </p:nvSpPr>
        <p:spPr>
          <a:xfrm flipV="1">
            <a:off x="4822605" y="374797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7" name="Line"/>
          <p:cNvSpPr/>
          <p:nvPr/>
        </p:nvSpPr>
        <p:spPr>
          <a:xfrm flipV="1">
            <a:off x="5449138" y="374797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8" name="Line"/>
          <p:cNvSpPr/>
          <p:nvPr/>
        </p:nvSpPr>
        <p:spPr>
          <a:xfrm flipV="1">
            <a:off x="5762404" y="374797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9" name="Line"/>
          <p:cNvSpPr/>
          <p:nvPr/>
        </p:nvSpPr>
        <p:spPr>
          <a:xfrm flipH="1" flipV="1">
            <a:off x="1001549" y="4025701"/>
            <a:ext cx="87174" cy="1869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0" name="Line"/>
          <p:cNvSpPr/>
          <p:nvPr/>
        </p:nvSpPr>
        <p:spPr>
          <a:xfrm flipH="1" flipV="1">
            <a:off x="1299247" y="4034690"/>
            <a:ext cx="118311" cy="16896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1" name="Line"/>
          <p:cNvSpPr/>
          <p:nvPr/>
        </p:nvSpPr>
        <p:spPr>
          <a:xfrm flipH="1" flipV="1">
            <a:off x="1598742" y="4046246"/>
            <a:ext cx="145854" cy="1458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2" name="Line"/>
          <p:cNvSpPr/>
          <p:nvPr/>
        </p:nvSpPr>
        <p:spPr>
          <a:xfrm flipH="1" flipV="1">
            <a:off x="1912008" y="4046246"/>
            <a:ext cx="145855" cy="14585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3" name="Line"/>
          <p:cNvSpPr/>
          <p:nvPr/>
        </p:nvSpPr>
        <p:spPr>
          <a:xfrm flipH="1">
            <a:off x="1256835" y="4414530"/>
            <a:ext cx="203135" cy="3581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4" name="Line"/>
          <p:cNvSpPr/>
          <p:nvPr/>
        </p:nvSpPr>
        <p:spPr>
          <a:xfrm flipH="1">
            <a:off x="943568" y="4414530"/>
            <a:ext cx="203136" cy="3581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5" name="Line"/>
          <p:cNvSpPr/>
          <p:nvPr/>
        </p:nvSpPr>
        <p:spPr>
          <a:xfrm flipH="1" flipV="1">
            <a:off x="1598742" y="4359512"/>
            <a:ext cx="145854" cy="1458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6" name="Line"/>
          <p:cNvSpPr/>
          <p:nvPr/>
        </p:nvSpPr>
        <p:spPr>
          <a:xfrm flipH="1" flipV="1">
            <a:off x="1912008" y="4359512"/>
            <a:ext cx="145855" cy="1458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7" name="Line"/>
          <p:cNvSpPr/>
          <p:nvPr/>
        </p:nvSpPr>
        <p:spPr>
          <a:xfrm flipH="1" flipV="1">
            <a:off x="1010016" y="3399168"/>
            <a:ext cx="87173" cy="1869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8" name="Line"/>
          <p:cNvSpPr/>
          <p:nvPr/>
        </p:nvSpPr>
        <p:spPr>
          <a:xfrm flipH="1" flipV="1">
            <a:off x="1323282" y="3399168"/>
            <a:ext cx="87174" cy="1869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Line"/>
          <p:cNvSpPr/>
          <p:nvPr/>
        </p:nvSpPr>
        <p:spPr>
          <a:xfrm flipH="1" flipV="1">
            <a:off x="1636549" y="3399168"/>
            <a:ext cx="87173" cy="1869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0" name="Line"/>
          <p:cNvSpPr/>
          <p:nvPr/>
        </p:nvSpPr>
        <p:spPr>
          <a:xfrm flipH="1" flipV="1">
            <a:off x="1949815" y="3399168"/>
            <a:ext cx="87174" cy="18694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1" name="Line"/>
          <p:cNvSpPr/>
          <p:nvPr/>
        </p:nvSpPr>
        <p:spPr>
          <a:xfrm flipH="1" flipV="1">
            <a:off x="1323282" y="3712435"/>
            <a:ext cx="87174" cy="18694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2" name="Line"/>
          <p:cNvSpPr/>
          <p:nvPr/>
        </p:nvSpPr>
        <p:spPr>
          <a:xfrm flipH="1" flipV="1">
            <a:off x="1010016" y="3712435"/>
            <a:ext cx="87173" cy="18694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3" name="Line"/>
          <p:cNvSpPr/>
          <p:nvPr/>
        </p:nvSpPr>
        <p:spPr>
          <a:xfrm flipH="1" flipV="1">
            <a:off x="1620980" y="3721423"/>
            <a:ext cx="118311" cy="16896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4" name="Line"/>
          <p:cNvSpPr/>
          <p:nvPr/>
        </p:nvSpPr>
        <p:spPr>
          <a:xfrm flipH="1" flipV="1">
            <a:off x="1949815" y="3712435"/>
            <a:ext cx="87174" cy="186943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5" name="Line"/>
          <p:cNvSpPr/>
          <p:nvPr/>
        </p:nvSpPr>
        <p:spPr>
          <a:xfrm flipH="1" flipV="1">
            <a:off x="2263069" y="4029856"/>
            <a:ext cx="103135" cy="17863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6" name="Line"/>
          <p:cNvSpPr/>
          <p:nvPr/>
        </p:nvSpPr>
        <p:spPr>
          <a:xfrm flipH="1" flipV="1">
            <a:off x="2576336" y="4029856"/>
            <a:ext cx="103135" cy="17863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7" name="Line"/>
          <p:cNvSpPr/>
          <p:nvPr/>
        </p:nvSpPr>
        <p:spPr>
          <a:xfrm flipV="1">
            <a:off x="2923260" y="4017605"/>
            <a:ext cx="35819" cy="20313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8" name="Line"/>
          <p:cNvSpPr/>
          <p:nvPr/>
        </p:nvSpPr>
        <p:spPr>
          <a:xfrm flipV="1">
            <a:off x="3236527" y="4017605"/>
            <a:ext cx="35819" cy="20313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79" name="Line"/>
          <p:cNvSpPr/>
          <p:nvPr/>
        </p:nvSpPr>
        <p:spPr>
          <a:xfrm flipH="1" flipV="1">
            <a:off x="2576336" y="4343122"/>
            <a:ext cx="103135" cy="1786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0" name="Line"/>
          <p:cNvSpPr/>
          <p:nvPr/>
        </p:nvSpPr>
        <p:spPr>
          <a:xfrm flipH="1" flipV="1">
            <a:off x="2263069" y="4343122"/>
            <a:ext cx="103135" cy="1786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1" name="Line"/>
          <p:cNvSpPr/>
          <p:nvPr/>
        </p:nvSpPr>
        <p:spPr>
          <a:xfrm flipV="1">
            <a:off x="2923260" y="4330872"/>
            <a:ext cx="35819" cy="2031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2" name="Line"/>
          <p:cNvSpPr/>
          <p:nvPr/>
        </p:nvSpPr>
        <p:spPr>
          <a:xfrm flipV="1">
            <a:off x="3236527" y="4330872"/>
            <a:ext cx="35819" cy="2031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3" name="Line"/>
          <p:cNvSpPr/>
          <p:nvPr/>
        </p:nvSpPr>
        <p:spPr>
          <a:xfrm flipV="1">
            <a:off x="2305194" y="3391072"/>
            <a:ext cx="35819" cy="20313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4" name="Line"/>
          <p:cNvSpPr/>
          <p:nvPr/>
        </p:nvSpPr>
        <p:spPr>
          <a:xfrm flipV="1">
            <a:off x="2618460" y="3391072"/>
            <a:ext cx="35819" cy="20313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5" name="Line"/>
          <p:cNvSpPr/>
          <p:nvPr/>
        </p:nvSpPr>
        <p:spPr>
          <a:xfrm flipV="1">
            <a:off x="2931727" y="3391072"/>
            <a:ext cx="35819" cy="20313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6" name="Line"/>
          <p:cNvSpPr/>
          <p:nvPr/>
        </p:nvSpPr>
        <p:spPr>
          <a:xfrm flipV="1">
            <a:off x="3244993" y="3391072"/>
            <a:ext cx="35819" cy="20313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7" name="Line"/>
          <p:cNvSpPr/>
          <p:nvPr/>
        </p:nvSpPr>
        <p:spPr>
          <a:xfrm flipH="1" flipV="1">
            <a:off x="2584802" y="3716589"/>
            <a:ext cx="103135" cy="1786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8" name="Line"/>
          <p:cNvSpPr/>
          <p:nvPr/>
        </p:nvSpPr>
        <p:spPr>
          <a:xfrm flipH="1" flipV="1">
            <a:off x="2271536" y="3716589"/>
            <a:ext cx="103135" cy="1786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89" name="Line"/>
          <p:cNvSpPr/>
          <p:nvPr/>
        </p:nvSpPr>
        <p:spPr>
          <a:xfrm flipV="1">
            <a:off x="2931727" y="3704339"/>
            <a:ext cx="35819" cy="2031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0" name="Line"/>
          <p:cNvSpPr/>
          <p:nvPr/>
        </p:nvSpPr>
        <p:spPr>
          <a:xfrm flipV="1">
            <a:off x="3244993" y="3704339"/>
            <a:ext cx="35819" cy="2031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1" name="Line"/>
          <p:cNvSpPr/>
          <p:nvPr/>
        </p:nvSpPr>
        <p:spPr>
          <a:xfrm flipH="1" flipV="1">
            <a:off x="975051" y="6625404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2" name="Line"/>
          <p:cNvSpPr/>
          <p:nvPr/>
        </p:nvSpPr>
        <p:spPr>
          <a:xfrm flipH="1" flipV="1">
            <a:off x="1288317" y="6625404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3" name="Line"/>
          <p:cNvSpPr/>
          <p:nvPr/>
        </p:nvSpPr>
        <p:spPr>
          <a:xfrm flipH="1" flipV="1">
            <a:off x="1601584" y="6625404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4" name="Line"/>
          <p:cNvSpPr/>
          <p:nvPr/>
        </p:nvSpPr>
        <p:spPr>
          <a:xfrm flipH="1" flipV="1">
            <a:off x="1914850" y="6625404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5" name="Line"/>
          <p:cNvSpPr/>
          <p:nvPr/>
        </p:nvSpPr>
        <p:spPr>
          <a:xfrm flipH="1" flipV="1">
            <a:off x="1288317" y="6938671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6" name="Line"/>
          <p:cNvSpPr/>
          <p:nvPr/>
        </p:nvSpPr>
        <p:spPr>
          <a:xfrm flipH="1" flipV="1">
            <a:off x="975051" y="6938671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7" name="Line"/>
          <p:cNvSpPr/>
          <p:nvPr/>
        </p:nvSpPr>
        <p:spPr>
          <a:xfrm flipH="1" flipV="1">
            <a:off x="1601584" y="6938671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8" name="Line"/>
          <p:cNvSpPr/>
          <p:nvPr/>
        </p:nvSpPr>
        <p:spPr>
          <a:xfrm flipH="1" flipV="1">
            <a:off x="1914850" y="6938671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99" name="Line"/>
          <p:cNvSpPr/>
          <p:nvPr/>
        </p:nvSpPr>
        <p:spPr>
          <a:xfrm flipH="1" flipV="1">
            <a:off x="983517" y="5998871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0" name="Line"/>
          <p:cNvSpPr/>
          <p:nvPr/>
        </p:nvSpPr>
        <p:spPr>
          <a:xfrm flipH="1" flipV="1">
            <a:off x="1296784" y="5998871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1" name="Line"/>
          <p:cNvSpPr/>
          <p:nvPr/>
        </p:nvSpPr>
        <p:spPr>
          <a:xfrm flipH="1" flipV="1">
            <a:off x="1610050" y="5998871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2" name="Line"/>
          <p:cNvSpPr/>
          <p:nvPr/>
        </p:nvSpPr>
        <p:spPr>
          <a:xfrm flipH="1" flipV="1">
            <a:off x="1923317" y="5998871"/>
            <a:ext cx="158012" cy="13258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3" name="Line"/>
          <p:cNvSpPr/>
          <p:nvPr/>
        </p:nvSpPr>
        <p:spPr>
          <a:xfrm flipH="1" flipV="1">
            <a:off x="1296784" y="6312138"/>
            <a:ext cx="158012" cy="13258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4" name="Line"/>
          <p:cNvSpPr/>
          <p:nvPr/>
        </p:nvSpPr>
        <p:spPr>
          <a:xfrm flipH="1" flipV="1">
            <a:off x="983517" y="6312138"/>
            <a:ext cx="158012" cy="13258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 flipV="1">
            <a:off x="1610050" y="6312138"/>
            <a:ext cx="158012" cy="13258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6" name="Line"/>
          <p:cNvSpPr/>
          <p:nvPr/>
        </p:nvSpPr>
        <p:spPr>
          <a:xfrm flipH="1" flipV="1">
            <a:off x="1923317" y="6312138"/>
            <a:ext cx="158012" cy="13258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7" name="Line"/>
          <p:cNvSpPr/>
          <p:nvPr/>
        </p:nvSpPr>
        <p:spPr>
          <a:xfrm flipH="1" flipV="1">
            <a:off x="946962" y="7914610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8" name="Line"/>
          <p:cNvSpPr/>
          <p:nvPr/>
        </p:nvSpPr>
        <p:spPr>
          <a:xfrm flipH="1">
            <a:off x="1257289" y="7926854"/>
            <a:ext cx="203136" cy="3581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09" name="Line"/>
          <p:cNvSpPr/>
          <p:nvPr/>
        </p:nvSpPr>
        <p:spPr>
          <a:xfrm flipH="1">
            <a:off x="1570555" y="7926854"/>
            <a:ext cx="203136" cy="3581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0" name="Line"/>
          <p:cNvSpPr/>
          <p:nvPr/>
        </p:nvSpPr>
        <p:spPr>
          <a:xfrm>
            <a:off x="1897591" y="7890652"/>
            <a:ext cx="175598" cy="10822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1" name="Line"/>
          <p:cNvSpPr/>
          <p:nvPr/>
        </p:nvSpPr>
        <p:spPr>
          <a:xfrm flipH="1">
            <a:off x="1257289" y="8240121"/>
            <a:ext cx="203136" cy="3581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2" name="Line"/>
          <p:cNvSpPr/>
          <p:nvPr/>
        </p:nvSpPr>
        <p:spPr>
          <a:xfrm flipH="1" flipV="1">
            <a:off x="946962" y="8227877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3" name="Line"/>
          <p:cNvSpPr/>
          <p:nvPr/>
        </p:nvSpPr>
        <p:spPr>
          <a:xfrm flipH="1" flipV="1">
            <a:off x="1573495" y="8227877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1897591" y="8203919"/>
            <a:ext cx="175598" cy="10822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955429" y="7288077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6" name="Line"/>
          <p:cNvSpPr/>
          <p:nvPr/>
        </p:nvSpPr>
        <p:spPr>
          <a:xfrm flipH="1" flipV="1">
            <a:off x="1268695" y="7288077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7" name="Line"/>
          <p:cNvSpPr/>
          <p:nvPr/>
        </p:nvSpPr>
        <p:spPr>
          <a:xfrm flipH="1" flipV="1">
            <a:off x="1581962" y="7288077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8" name="Line"/>
          <p:cNvSpPr/>
          <p:nvPr/>
        </p:nvSpPr>
        <p:spPr>
          <a:xfrm flipH="1" flipV="1">
            <a:off x="1895228" y="7288077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19" name="Line"/>
          <p:cNvSpPr/>
          <p:nvPr/>
        </p:nvSpPr>
        <p:spPr>
          <a:xfrm flipH="1" flipV="1">
            <a:off x="1268695" y="7601344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0" name="Line"/>
          <p:cNvSpPr/>
          <p:nvPr/>
        </p:nvSpPr>
        <p:spPr>
          <a:xfrm flipH="1" flipV="1">
            <a:off x="955429" y="7601344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1" name="Line"/>
          <p:cNvSpPr/>
          <p:nvPr/>
        </p:nvSpPr>
        <p:spPr>
          <a:xfrm flipH="1" flipV="1">
            <a:off x="1581962" y="7601344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2" name="Line"/>
          <p:cNvSpPr/>
          <p:nvPr/>
        </p:nvSpPr>
        <p:spPr>
          <a:xfrm flipH="1" flipV="1">
            <a:off x="1895228" y="7601344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4808185" y="5314307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5121452" y="5314307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5" name="Line"/>
          <p:cNvSpPr/>
          <p:nvPr/>
        </p:nvSpPr>
        <p:spPr>
          <a:xfrm flipV="1">
            <a:off x="5408246" y="5364279"/>
            <a:ext cx="201762" cy="4288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6" name="Line"/>
          <p:cNvSpPr/>
          <p:nvPr/>
        </p:nvSpPr>
        <p:spPr>
          <a:xfrm flipV="1">
            <a:off x="5747985" y="5314307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7" name="Line"/>
          <p:cNvSpPr/>
          <p:nvPr/>
        </p:nvSpPr>
        <p:spPr>
          <a:xfrm flipV="1">
            <a:off x="5121452" y="5627574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8" name="Line"/>
          <p:cNvSpPr/>
          <p:nvPr/>
        </p:nvSpPr>
        <p:spPr>
          <a:xfrm flipV="1">
            <a:off x="4808185" y="5627574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29" name="Line"/>
          <p:cNvSpPr/>
          <p:nvPr/>
        </p:nvSpPr>
        <p:spPr>
          <a:xfrm flipV="1">
            <a:off x="5434718" y="5627574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0" name="Line"/>
          <p:cNvSpPr/>
          <p:nvPr/>
        </p:nvSpPr>
        <p:spPr>
          <a:xfrm flipV="1">
            <a:off x="5747985" y="5627574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1" name="Line"/>
          <p:cNvSpPr/>
          <p:nvPr/>
        </p:nvSpPr>
        <p:spPr>
          <a:xfrm flipV="1">
            <a:off x="4790179" y="4737746"/>
            <a:ext cx="201762" cy="4288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2" name="Line"/>
          <p:cNvSpPr/>
          <p:nvPr/>
        </p:nvSpPr>
        <p:spPr>
          <a:xfrm flipV="1">
            <a:off x="5129918" y="468777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3" name="Line"/>
          <p:cNvSpPr/>
          <p:nvPr/>
        </p:nvSpPr>
        <p:spPr>
          <a:xfrm flipV="1">
            <a:off x="5443185" y="468777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4" name="Line"/>
          <p:cNvSpPr/>
          <p:nvPr/>
        </p:nvSpPr>
        <p:spPr>
          <a:xfrm flipV="1">
            <a:off x="5756451" y="468777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5" name="Line"/>
          <p:cNvSpPr/>
          <p:nvPr/>
        </p:nvSpPr>
        <p:spPr>
          <a:xfrm flipV="1">
            <a:off x="5129918" y="5001040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6" name="Line"/>
          <p:cNvSpPr/>
          <p:nvPr/>
        </p:nvSpPr>
        <p:spPr>
          <a:xfrm flipV="1">
            <a:off x="4816652" y="5001040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7" name="Line"/>
          <p:cNvSpPr/>
          <p:nvPr/>
        </p:nvSpPr>
        <p:spPr>
          <a:xfrm flipV="1">
            <a:off x="5443185" y="5001040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8" name="Line"/>
          <p:cNvSpPr/>
          <p:nvPr/>
        </p:nvSpPr>
        <p:spPr>
          <a:xfrm flipV="1">
            <a:off x="5756451" y="5001040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39" name="Line"/>
          <p:cNvSpPr/>
          <p:nvPr/>
        </p:nvSpPr>
        <p:spPr>
          <a:xfrm flipV="1">
            <a:off x="4768988" y="6675377"/>
            <a:ext cx="201762" cy="4288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0" name="Line"/>
          <p:cNvSpPr/>
          <p:nvPr/>
        </p:nvSpPr>
        <p:spPr>
          <a:xfrm flipV="1">
            <a:off x="5108727" y="662540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1" name="Line"/>
          <p:cNvSpPr/>
          <p:nvPr/>
        </p:nvSpPr>
        <p:spPr>
          <a:xfrm flipV="1">
            <a:off x="5395521" y="6675377"/>
            <a:ext cx="201762" cy="4288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2" name="Line"/>
          <p:cNvSpPr/>
          <p:nvPr/>
        </p:nvSpPr>
        <p:spPr>
          <a:xfrm flipH="1">
            <a:off x="5717795" y="6649957"/>
            <a:ext cx="183746" cy="937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3" name="Line"/>
          <p:cNvSpPr/>
          <p:nvPr/>
        </p:nvSpPr>
        <p:spPr>
          <a:xfrm flipV="1">
            <a:off x="5108727" y="69386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4" name="Line"/>
          <p:cNvSpPr/>
          <p:nvPr/>
        </p:nvSpPr>
        <p:spPr>
          <a:xfrm flipV="1">
            <a:off x="4768988" y="6988643"/>
            <a:ext cx="201762" cy="4288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5" name="Line"/>
          <p:cNvSpPr/>
          <p:nvPr/>
        </p:nvSpPr>
        <p:spPr>
          <a:xfrm flipH="1">
            <a:off x="5404529" y="6963223"/>
            <a:ext cx="183746" cy="937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6" name="Line"/>
          <p:cNvSpPr/>
          <p:nvPr/>
        </p:nvSpPr>
        <p:spPr>
          <a:xfrm flipV="1">
            <a:off x="5735260" y="69386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7" name="Line"/>
          <p:cNvSpPr/>
          <p:nvPr/>
        </p:nvSpPr>
        <p:spPr>
          <a:xfrm flipV="1">
            <a:off x="4777454" y="6048843"/>
            <a:ext cx="201762" cy="4288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8" name="Line"/>
          <p:cNvSpPr/>
          <p:nvPr/>
        </p:nvSpPr>
        <p:spPr>
          <a:xfrm flipV="1">
            <a:off x="5117193" y="59988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49" name="Line"/>
          <p:cNvSpPr/>
          <p:nvPr/>
        </p:nvSpPr>
        <p:spPr>
          <a:xfrm flipV="1">
            <a:off x="5430460" y="59988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0" name="Line"/>
          <p:cNvSpPr/>
          <p:nvPr/>
        </p:nvSpPr>
        <p:spPr>
          <a:xfrm flipV="1">
            <a:off x="5743726" y="59988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1" name="Line"/>
          <p:cNvSpPr/>
          <p:nvPr/>
        </p:nvSpPr>
        <p:spPr>
          <a:xfrm flipV="1">
            <a:off x="5090721" y="6362110"/>
            <a:ext cx="201762" cy="4288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Line"/>
          <p:cNvSpPr/>
          <p:nvPr/>
        </p:nvSpPr>
        <p:spPr>
          <a:xfrm flipV="1">
            <a:off x="4803927" y="6312138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3" name="Line"/>
          <p:cNvSpPr/>
          <p:nvPr/>
        </p:nvSpPr>
        <p:spPr>
          <a:xfrm flipV="1">
            <a:off x="5430460" y="6312138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4" name="Line"/>
          <p:cNvSpPr/>
          <p:nvPr/>
        </p:nvSpPr>
        <p:spPr>
          <a:xfrm flipH="1">
            <a:off x="5726262" y="6336690"/>
            <a:ext cx="183746" cy="937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5" name="Line"/>
          <p:cNvSpPr/>
          <p:nvPr/>
        </p:nvSpPr>
        <p:spPr>
          <a:xfrm>
            <a:off x="4854690" y="7852085"/>
            <a:ext cx="65474" cy="19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6" name="Line"/>
          <p:cNvSpPr/>
          <p:nvPr/>
        </p:nvSpPr>
        <p:spPr>
          <a:xfrm>
            <a:off x="5167957" y="7852085"/>
            <a:ext cx="65473" cy="19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7" name="Line"/>
          <p:cNvSpPr/>
          <p:nvPr/>
        </p:nvSpPr>
        <p:spPr>
          <a:xfrm>
            <a:off x="5417493" y="7913406"/>
            <a:ext cx="192934" cy="7296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Line"/>
          <p:cNvSpPr/>
          <p:nvPr/>
        </p:nvSpPr>
        <p:spPr>
          <a:xfrm flipH="1">
            <a:off x="5735354" y="7903023"/>
            <a:ext cx="183746" cy="937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9" name="Line"/>
          <p:cNvSpPr/>
          <p:nvPr/>
        </p:nvSpPr>
        <p:spPr>
          <a:xfrm>
            <a:off x="5167957" y="8165351"/>
            <a:ext cx="65473" cy="19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0" name="Line"/>
          <p:cNvSpPr/>
          <p:nvPr/>
        </p:nvSpPr>
        <p:spPr>
          <a:xfrm>
            <a:off x="4854690" y="8165351"/>
            <a:ext cx="65474" cy="19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>
            <a:off x="5417493" y="8226672"/>
            <a:ext cx="192934" cy="7296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5730759" y="8226672"/>
            <a:ext cx="192935" cy="7296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3" name="Line"/>
          <p:cNvSpPr/>
          <p:nvPr/>
        </p:nvSpPr>
        <p:spPr>
          <a:xfrm>
            <a:off x="4799426" y="7286873"/>
            <a:ext cx="192935" cy="7296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4" name="Line"/>
          <p:cNvSpPr/>
          <p:nvPr/>
        </p:nvSpPr>
        <p:spPr>
          <a:xfrm flipV="1">
            <a:off x="5134752" y="7251938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Line"/>
          <p:cNvSpPr/>
          <p:nvPr/>
        </p:nvSpPr>
        <p:spPr>
          <a:xfrm flipH="1">
            <a:off x="5430554" y="7276490"/>
            <a:ext cx="183746" cy="937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Line"/>
          <p:cNvSpPr/>
          <p:nvPr/>
        </p:nvSpPr>
        <p:spPr>
          <a:xfrm flipH="1">
            <a:off x="5743820" y="7276490"/>
            <a:ext cx="183746" cy="937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>
            <a:off x="5112693" y="7600139"/>
            <a:ext cx="192934" cy="7296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8" name="Line"/>
          <p:cNvSpPr/>
          <p:nvPr/>
        </p:nvSpPr>
        <p:spPr>
          <a:xfrm>
            <a:off x="4863157" y="7538818"/>
            <a:ext cx="65473" cy="195602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9" name="Line"/>
          <p:cNvSpPr/>
          <p:nvPr/>
        </p:nvSpPr>
        <p:spPr>
          <a:xfrm flipV="1">
            <a:off x="5448018" y="756520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0" name="Line"/>
          <p:cNvSpPr/>
          <p:nvPr/>
        </p:nvSpPr>
        <p:spPr>
          <a:xfrm flipH="1">
            <a:off x="5743820" y="7589756"/>
            <a:ext cx="183746" cy="937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1" name="Line"/>
          <p:cNvSpPr/>
          <p:nvPr/>
        </p:nvSpPr>
        <p:spPr>
          <a:xfrm flipH="1" flipV="1">
            <a:off x="3612072" y="7861097"/>
            <a:ext cx="17978" cy="2054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2" name="Line"/>
          <p:cNvSpPr/>
          <p:nvPr/>
        </p:nvSpPr>
        <p:spPr>
          <a:xfrm flipV="1">
            <a:off x="3859919" y="7892423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Line"/>
          <p:cNvSpPr/>
          <p:nvPr/>
        </p:nvSpPr>
        <p:spPr>
          <a:xfrm flipV="1">
            <a:off x="4173185" y="7892423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4" name="Line"/>
          <p:cNvSpPr/>
          <p:nvPr/>
        </p:nvSpPr>
        <p:spPr>
          <a:xfrm flipV="1">
            <a:off x="4486452" y="7892423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5" name="Line"/>
          <p:cNvSpPr/>
          <p:nvPr/>
        </p:nvSpPr>
        <p:spPr>
          <a:xfrm flipV="1">
            <a:off x="3859919" y="8205689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6" name="Line"/>
          <p:cNvSpPr/>
          <p:nvPr/>
        </p:nvSpPr>
        <p:spPr>
          <a:xfrm flipH="1" flipV="1">
            <a:off x="3612072" y="8174363"/>
            <a:ext cx="17978" cy="2054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4173185" y="8205689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8" name="Line"/>
          <p:cNvSpPr/>
          <p:nvPr/>
        </p:nvSpPr>
        <p:spPr>
          <a:xfrm flipV="1">
            <a:off x="4486452" y="8205689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9" name="Line"/>
          <p:cNvSpPr/>
          <p:nvPr/>
        </p:nvSpPr>
        <p:spPr>
          <a:xfrm flipV="1">
            <a:off x="3555119" y="7265890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0" name="Line"/>
          <p:cNvSpPr/>
          <p:nvPr/>
        </p:nvSpPr>
        <p:spPr>
          <a:xfrm flipH="1" flipV="1">
            <a:off x="3933805" y="7234563"/>
            <a:ext cx="17978" cy="2054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1" name="Line"/>
          <p:cNvSpPr/>
          <p:nvPr/>
        </p:nvSpPr>
        <p:spPr>
          <a:xfrm flipH="1" flipV="1">
            <a:off x="4247071" y="7234563"/>
            <a:ext cx="17979" cy="2054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2" name="Line"/>
          <p:cNvSpPr/>
          <p:nvPr/>
        </p:nvSpPr>
        <p:spPr>
          <a:xfrm flipV="1">
            <a:off x="4494918" y="7265890"/>
            <a:ext cx="148818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3" name="Line"/>
          <p:cNvSpPr/>
          <p:nvPr/>
        </p:nvSpPr>
        <p:spPr>
          <a:xfrm flipH="1" flipV="1">
            <a:off x="3933805" y="7547830"/>
            <a:ext cx="17978" cy="2054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4" name="Line"/>
          <p:cNvSpPr/>
          <p:nvPr/>
        </p:nvSpPr>
        <p:spPr>
          <a:xfrm flipV="1">
            <a:off x="3555119" y="7579156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5" name="Line"/>
          <p:cNvSpPr/>
          <p:nvPr/>
        </p:nvSpPr>
        <p:spPr>
          <a:xfrm flipV="1">
            <a:off x="4181652" y="7579156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6" name="Line"/>
          <p:cNvSpPr/>
          <p:nvPr/>
        </p:nvSpPr>
        <p:spPr>
          <a:xfrm flipV="1">
            <a:off x="4494918" y="7579156"/>
            <a:ext cx="148818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7" name="Line"/>
          <p:cNvSpPr/>
          <p:nvPr/>
        </p:nvSpPr>
        <p:spPr>
          <a:xfrm flipH="1" flipV="1">
            <a:off x="3603605" y="6594078"/>
            <a:ext cx="17979" cy="2054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8" name="Line"/>
          <p:cNvSpPr/>
          <p:nvPr/>
        </p:nvSpPr>
        <p:spPr>
          <a:xfrm flipH="1" flipV="1">
            <a:off x="3916872" y="6594078"/>
            <a:ext cx="17978" cy="2054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89" name="Line"/>
          <p:cNvSpPr/>
          <p:nvPr/>
        </p:nvSpPr>
        <p:spPr>
          <a:xfrm flipV="1">
            <a:off x="4164719" y="662540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0" name="Line"/>
          <p:cNvSpPr/>
          <p:nvPr/>
        </p:nvSpPr>
        <p:spPr>
          <a:xfrm flipV="1">
            <a:off x="4477985" y="662540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1" name="Line"/>
          <p:cNvSpPr/>
          <p:nvPr/>
        </p:nvSpPr>
        <p:spPr>
          <a:xfrm flipH="1" flipV="1">
            <a:off x="3916872" y="6907344"/>
            <a:ext cx="17978" cy="2054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2" name="Line"/>
          <p:cNvSpPr/>
          <p:nvPr/>
        </p:nvSpPr>
        <p:spPr>
          <a:xfrm flipH="1" flipV="1">
            <a:off x="3603605" y="6907344"/>
            <a:ext cx="17979" cy="205484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3" name="Line"/>
          <p:cNvSpPr/>
          <p:nvPr/>
        </p:nvSpPr>
        <p:spPr>
          <a:xfrm flipV="1">
            <a:off x="4164719" y="69386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4" name="Line"/>
          <p:cNvSpPr/>
          <p:nvPr/>
        </p:nvSpPr>
        <p:spPr>
          <a:xfrm flipV="1">
            <a:off x="4477985" y="69386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5" name="Line"/>
          <p:cNvSpPr/>
          <p:nvPr/>
        </p:nvSpPr>
        <p:spPr>
          <a:xfrm flipH="1" flipV="1">
            <a:off x="3612072" y="5967544"/>
            <a:ext cx="17978" cy="2054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6" name="Line"/>
          <p:cNvSpPr/>
          <p:nvPr/>
        </p:nvSpPr>
        <p:spPr>
          <a:xfrm flipV="1">
            <a:off x="3859919" y="59988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7" name="Line"/>
          <p:cNvSpPr/>
          <p:nvPr/>
        </p:nvSpPr>
        <p:spPr>
          <a:xfrm flipV="1">
            <a:off x="4173185" y="59988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8" name="Line"/>
          <p:cNvSpPr/>
          <p:nvPr/>
        </p:nvSpPr>
        <p:spPr>
          <a:xfrm flipV="1">
            <a:off x="4486452" y="5998871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Line"/>
          <p:cNvSpPr/>
          <p:nvPr/>
        </p:nvSpPr>
        <p:spPr>
          <a:xfrm flipV="1">
            <a:off x="3859919" y="6312137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Line"/>
          <p:cNvSpPr/>
          <p:nvPr/>
        </p:nvSpPr>
        <p:spPr>
          <a:xfrm flipH="1" flipV="1">
            <a:off x="3612072" y="6280810"/>
            <a:ext cx="17978" cy="20548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4173185" y="6312137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2" name="Line"/>
          <p:cNvSpPr/>
          <p:nvPr/>
        </p:nvSpPr>
        <p:spPr>
          <a:xfrm flipV="1">
            <a:off x="4486452" y="6312137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3" name="Line"/>
          <p:cNvSpPr/>
          <p:nvPr/>
        </p:nvSpPr>
        <p:spPr>
          <a:xfrm flipV="1">
            <a:off x="3533928" y="5323913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4" name="Line"/>
          <p:cNvSpPr/>
          <p:nvPr/>
        </p:nvSpPr>
        <p:spPr>
          <a:xfrm flipV="1">
            <a:off x="3832285" y="5343761"/>
            <a:ext cx="178635" cy="1031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5" name="Line"/>
          <p:cNvSpPr/>
          <p:nvPr/>
        </p:nvSpPr>
        <p:spPr>
          <a:xfrm flipV="1">
            <a:off x="4160461" y="5323913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6" name="Line"/>
          <p:cNvSpPr/>
          <p:nvPr/>
        </p:nvSpPr>
        <p:spPr>
          <a:xfrm flipV="1">
            <a:off x="4473727" y="5323913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7" name="Line"/>
          <p:cNvSpPr/>
          <p:nvPr/>
        </p:nvSpPr>
        <p:spPr>
          <a:xfrm flipV="1">
            <a:off x="3847194" y="5637179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8" name="Line"/>
          <p:cNvSpPr/>
          <p:nvPr/>
        </p:nvSpPr>
        <p:spPr>
          <a:xfrm flipH="1">
            <a:off x="3536372" y="5634717"/>
            <a:ext cx="143928" cy="14775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9" name="Line"/>
          <p:cNvSpPr/>
          <p:nvPr/>
        </p:nvSpPr>
        <p:spPr>
          <a:xfrm flipV="1">
            <a:off x="4145552" y="5657027"/>
            <a:ext cx="178634" cy="1031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0" name="Line"/>
          <p:cNvSpPr/>
          <p:nvPr/>
        </p:nvSpPr>
        <p:spPr>
          <a:xfrm flipV="1">
            <a:off x="4473727" y="5637179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1" name="Line"/>
          <p:cNvSpPr/>
          <p:nvPr/>
        </p:nvSpPr>
        <p:spPr>
          <a:xfrm flipV="1">
            <a:off x="3542394" y="4697380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2" name="Line"/>
          <p:cNvSpPr/>
          <p:nvPr/>
        </p:nvSpPr>
        <p:spPr>
          <a:xfrm flipV="1">
            <a:off x="3855661" y="4697380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3" name="Line"/>
          <p:cNvSpPr/>
          <p:nvPr/>
        </p:nvSpPr>
        <p:spPr>
          <a:xfrm flipV="1">
            <a:off x="4168927" y="4697380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4" name="Line"/>
          <p:cNvSpPr/>
          <p:nvPr/>
        </p:nvSpPr>
        <p:spPr>
          <a:xfrm flipV="1">
            <a:off x="4482194" y="4697380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5" name="Line"/>
          <p:cNvSpPr/>
          <p:nvPr/>
        </p:nvSpPr>
        <p:spPr>
          <a:xfrm flipV="1">
            <a:off x="3855661" y="5010646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6" name="Line"/>
          <p:cNvSpPr/>
          <p:nvPr/>
        </p:nvSpPr>
        <p:spPr>
          <a:xfrm flipV="1">
            <a:off x="3527485" y="5030494"/>
            <a:ext cx="178635" cy="103135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7" name="Line"/>
          <p:cNvSpPr/>
          <p:nvPr/>
        </p:nvSpPr>
        <p:spPr>
          <a:xfrm flipV="1">
            <a:off x="4168927" y="5010646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8" name="Line"/>
          <p:cNvSpPr/>
          <p:nvPr/>
        </p:nvSpPr>
        <p:spPr>
          <a:xfrm flipV="1">
            <a:off x="4482194" y="5010646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19" name="Line"/>
          <p:cNvSpPr/>
          <p:nvPr/>
        </p:nvSpPr>
        <p:spPr>
          <a:xfrm flipV="1">
            <a:off x="3546496" y="4041832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0" name="Line"/>
          <p:cNvSpPr/>
          <p:nvPr/>
        </p:nvSpPr>
        <p:spPr>
          <a:xfrm flipV="1">
            <a:off x="3859762" y="4041832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1" name="Line"/>
          <p:cNvSpPr/>
          <p:nvPr/>
        </p:nvSpPr>
        <p:spPr>
          <a:xfrm flipV="1">
            <a:off x="4173029" y="4041832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2" name="Line"/>
          <p:cNvSpPr/>
          <p:nvPr/>
        </p:nvSpPr>
        <p:spPr>
          <a:xfrm flipV="1">
            <a:off x="4486295" y="4041832"/>
            <a:ext cx="148817" cy="14283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3" name="Line"/>
          <p:cNvSpPr/>
          <p:nvPr/>
        </p:nvSpPr>
        <p:spPr>
          <a:xfrm flipV="1">
            <a:off x="3859762" y="435509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4" name="Line"/>
          <p:cNvSpPr/>
          <p:nvPr/>
        </p:nvSpPr>
        <p:spPr>
          <a:xfrm flipV="1">
            <a:off x="3546496" y="435509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5" name="Line"/>
          <p:cNvSpPr/>
          <p:nvPr/>
        </p:nvSpPr>
        <p:spPr>
          <a:xfrm flipV="1">
            <a:off x="4173029" y="435509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6" name="Line"/>
          <p:cNvSpPr/>
          <p:nvPr/>
        </p:nvSpPr>
        <p:spPr>
          <a:xfrm flipV="1">
            <a:off x="4486295" y="435509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7" name="Line"/>
          <p:cNvSpPr/>
          <p:nvPr/>
        </p:nvSpPr>
        <p:spPr>
          <a:xfrm flipV="1">
            <a:off x="3554962" y="341529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8" name="Line"/>
          <p:cNvSpPr/>
          <p:nvPr/>
        </p:nvSpPr>
        <p:spPr>
          <a:xfrm flipV="1">
            <a:off x="3868229" y="341529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29" name="Line"/>
          <p:cNvSpPr/>
          <p:nvPr/>
        </p:nvSpPr>
        <p:spPr>
          <a:xfrm flipV="1">
            <a:off x="4181495" y="341529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0" name="Line"/>
          <p:cNvSpPr/>
          <p:nvPr/>
        </p:nvSpPr>
        <p:spPr>
          <a:xfrm flipV="1">
            <a:off x="4494762" y="3415298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1" name="Line"/>
          <p:cNvSpPr/>
          <p:nvPr/>
        </p:nvSpPr>
        <p:spPr>
          <a:xfrm flipV="1">
            <a:off x="3868229" y="372856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2" name="Line"/>
          <p:cNvSpPr/>
          <p:nvPr/>
        </p:nvSpPr>
        <p:spPr>
          <a:xfrm flipV="1">
            <a:off x="3554962" y="372856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3" name="Line"/>
          <p:cNvSpPr/>
          <p:nvPr/>
        </p:nvSpPr>
        <p:spPr>
          <a:xfrm flipV="1">
            <a:off x="4181495" y="372856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4" name="Line"/>
          <p:cNvSpPr/>
          <p:nvPr/>
        </p:nvSpPr>
        <p:spPr>
          <a:xfrm flipV="1">
            <a:off x="4494762" y="3728564"/>
            <a:ext cx="148817" cy="14283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5" name="Line"/>
          <p:cNvSpPr/>
          <p:nvPr/>
        </p:nvSpPr>
        <p:spPr>
          <a:xfrm flipH="1">
            <a:off x="2197089" y="7933716"/>
            <a:ext cx="203135" cy="3581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6" name="Line"/>
          <p:cNvSpPr/>
          <p:nvPr/>
        </p:nvSpPr>
        <p:spPr>
          <a:xfrm flipH="1" flipV="1">
            <a:off x="2513295" y="7921471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Line"/>
          <p:cNvSpPr/>
          <p:nvPr/>
        </p:nvSpPr>
        <p:spPr>
          <a:xfrm flipH="1" flipV="1">
            <a:off x="2826561" y="7921471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Line"/>
          <p:cNvSpPr/>
          <p:nvPr/>
        </p:nvSpPr>
        <p:spPr>
          <a:xfrm flipH="1" flipV="1">
            <a:off x="3139828" y="7921471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H="1">
            <a:off x="2510355" y="8246983"/>
            <a:ext cx="203136" cy="3581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0" name="Line"/>
          <p:cNvSpPr/>
          <p:nvPr/>
        </p:nvSpPr>
        <p:spPr>
          <a:xfrm flipH="1" flipV="1">
            <a:off x="2200028" y="8234738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1" name="Line"/>
          <p:cNvSpPr/>
          <p:nvPr/>
        </p:nvSpPr>
        <p:spPr>
          <a:xfrm flipH="1" flipV="1">
            <a:off x="2826561" y="8234738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2" name="Line"/>
          <p:cNvSpPr/>
          <p:nvPr/>
        </p:nvSpPr>
        <p:spPr>
          <a:xfrm>
            <a:off x="3135451" y="8259717"/>
            <a:ext cx="206010" cy="1035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3" name="Line"/>
          <p:cNvSpPr/>
          <p:nvPr/>
        </p:nvSpPr>
        <p:spPr>
          <a:xfrm flipH="1" flipV="1">
            <a:off x="2208495" y="7294938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4" name="Line"/>
          <p:cNvSpPr/>
          <p:nvPr/>
        </p:nvSpPr>
        <p:spPr>
          <a:xfrm flipH="1" flipV="1">
            <a:off x="2521761" y="7294938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5" name="Line"/>
          <p:cNvSpPr/>
          <p:nvPr/>
        </p:nvSpPr>
        <p:spPr>
          <a:xfrm flipH="1" flipV="1">
            <a:off x="2835028" y="7294938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6" name="Line"/>
          <p:cNvSpPr/>
          <p:nvPr/>
        </p:nvSpPr>
        <p:spPr>
          <a:xfrm flipH="1" flipV="1">
            <a:off x="3148294" y="7294938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7" name="Line"/>
          <p:cNvSpPr/>
          <p:nvPr/>
        </p:nvSpPr>
        <p:spPr>
          <a:xfrm flipH="1" flipV="1">
            <a:off x="2517647" y="7629370"/>
            <a:ext cx="205485" cy="1797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8" name="Line"/>
          <p:cNvSpPr/>
          <p:nvPr/>
        </p:nvSpPr>
        <p:spPr>
          <a:xfrm flipH="1" flipV="1">
            <a:off x="2208495" y="7608205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49" name="Line"/>
          <p:cNvSpPr/>
          <p:nvPr/>
        </p:nvSpPr>
        <p:spPr>
          <a:xfrm flipH="1" flipV="1">
            <a:off x="2835028" y="7608205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0" name="Line"/>
          <p:cNvSpPr/>
          <p:nvPr/>
        </p:nvSpPr>
        <p:spPr>
          <a:xfrm flipH="1" flipV="1">
            <a:off x="3148294" y="7608205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1" name="Line"/>
          <p:cNvSpPr/>
          <p:nvPr/>
        </p:nvSpPr>
        <p:spPr>
          <a:xfrm flipH="1" flipV="1">
            <a:off x="2191562" y="6668405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2" name="Line"/>
          <p:cNvSpPr/>
          <p:nvPr/>
        </p:nvSpPr>
        <p:spPr>
          <a:xfrm flipH="1" flipV="1">
            <a:off x="2504828" y="6668405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3" name="Line"/>
          <p:cNvSpPr/>
          <p:nvPr/>
        </p:nvSpPr>
        <p:spPr>
          <a:xfrm flipH="1" flipV="1">
            <a:off x="2818095" y="6668405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Line"/>
          <p:cNvSpPr/>
          <p:nvPr/>
        </p:nvSpPr>
        <p:spPr>
          <a:xfrm flipH="1" flipV="1">
            <a:off x="3127247" y="6689569"/>
            <a:ext cx="205485" cy="1797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Line"/>
          <p:cNvSpPr/>
          <p:nvPr/>
        </p:nvSpPr>
        <p:spPr>
          <a:xfrm flipH="1" flipV="1">
            <a:off x="2504828" y="6981671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H="1" flipV="1">
            <a:off x="2191562" y="6981671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7" name="Line"/>
          <p:cNvSpPr/>
          <p:nvPr/>
        </p:nvSpPr>
        <p:spPr>
          <a:xfrm flipH="1" flipV="1">
            <a:off x="2818095" y="6981671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8" name="Line"/>
          <p:cNvSpPr/>
          <p:nvPr/>
        </p:nvSpPr>
        <p:spPr>
          <a:xfrm flipH="1" flipV="1">
            <a:off x="3131361" y="6981671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9" name="Line"/>
          <p:cNvSpPr/>
          <p:nvPr/>
        </p:nvSpPr>
        <p:spPr>
          <a:xfrm flipH="1" flipV="1">
            <a:off x="2200028" y="6041871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0" name="Line"/>
          <p:cNvSpPr/>
          <p:nvPr/>
        </p:nvSpPr>
        <p:spPr>
          <a:xfrm flipH="1" flipV="1">
            <a:off x="2513295" y="6041871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1" name="Line"/>
          <p:cNvSpPr/>
          <p:nvPr/>
        </p:nvSpPr>
        <p:spPr>
          <a:xfrm flipH="1">
            <a:off x="2825498" y="6045597"/>
            <a:ext cx="199383" cy="5285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2" name="Line"/>
          <p:cNvSpPr/>
          <p:nvPr/>
        </p:nvSpPr>
        <p:spPr>
          <a:xfrm flipH="1">
            <a:off x="3138765" y="6045597"/>
            <a:ext cx="199382" cy="5285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3" name="Line"/>
          <p:cNvSpPr/>
          <p:nvPr/>
        </p:nvSpPr>
        <p:spPr>
          <a:xfrm flipH="1" flipV="1">
            <a:off x="2509181" y="6376303"/>
            <a:ext cx="205484" cy="17979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4" name="Line"/>
          <p:cNvSpPr/>
          <p:nvPr/>
        </p:nvSpPr>
        <p:spPr>
          <a:xfrm flipH="1" flipV="1">
            <a:off x="2200028" y="6355138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5" name="Line"/>
          <p:cNvSpPr/>
          <p:nvPr/>
        </p:nvSpPr>
        <p:spPr>
          <a:xfrm flipH="1">
            <a:off x="2825498" y="6358864"/>
            <a:ext cx="199383" cy="5285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6" name="Line"/>
          <p:cNvSpPr/>
          <p:nvPr/>
        </p:nvSpPr>
        <p:spPr>
          <a:xfrm flipH="1">
            <a:off x="3138765" y="6358864"/>
            <a:ext cx="199382" cy="52857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7" name="Line"/>
          <p:cNvSpPr/>
          <p:nvPr/>
        </p:nvSpPr>
        <p:spPr>
          <a:xfrm flipH="1" flipV="1">
            <a:off x="2226357" y="5382498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8" name="Line"/>
          <p:cNvSpPr/>
          <p:nvPr/>
        </p:nvSpPr>
        <p:spPr>
          <a:xfrm flipH="1" flipV="1">
            <a:off x="2539624" y="5382498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69" name="Line"/>
          <p:cNvSpPr/>
          <p:nvPr/>
        </p:nvSpPr>
        <p:spPr>
          <a:xfrm flipH="1">
            <a:off x="2851827" y="5386224"/>
            <a:ext cx="199383" cy="5285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0" name="Line"/>
          <p:cNvSpPr/>
          <p:nvPr/>
        </p:nvSpPr>
        <p:spPr>
          <a:xfrm flipH="1" flipV="1">
            <a:off x="3166157" y="5382498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1" name="Line"/>
          <p:cNvSpPr/>
          <p:nvPr/>
        </p:nvSpPr>
        <p:spPr>
          <a:xfrm flipH="1" flipV="1">
            <a:off x="2539624" y="5695765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2" name="Line"/>
          <p:cNvSpPr/>
          <p:nvPr/>
        </p:nvSpPr>
        <p:spPr>
          <a:xfrm flipH="1" flipV="1">
            <a:off x="2226357" y="5695765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3" name="Line"/>
          <p:cNvSpPr/>
          <p:nvPr/>
        </p:nvSpPr>
        <p:spPr>
          <a:xfrm flipH="1">
            <a:off x="2851827" y="5699491"/>
            <a:ext cx="199383" cy="5285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Line"/>
          <p:cNvSpPr/>
          <p:nvPr/>
        </p:nvSpPr>
        <p:spPr>
          <a:xfrm>
            <a:off x="3262660" y="5622806"/>
            <a:ext cx="4250" cy="206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Line"/>
          <p:cNvSpPr/>
          <p:nvPr/>
        </p:nvSpPr>
        <p:spPr>
          <a:xfrm flipH="1" flipV="1">
            <a:off x="2234824" y="4755965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H="1" flipV="1">
            <a:off x="2548090" y="4755965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7" name="Line"/>
          <p:cNvSpPr/>
          <p:nvPr/>
        </p:nvSpPr>
        <p:spPr>
          <a:xfrm flipH="1" flipV="1">
            <a:off x="2861357" y="4755965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8" name="Line"/>
          <p:cNvSpPr/>
          <p:nvPr/>
        </p:nvSpPr>
        <p:spPr>
          <a:xfrm flipV="1">
            <a:off x="3183472" y="4735360"/>
            <a:ext cx="179559" cy="10151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9" name="Line"/>
          <p:cNvSpPr/>
          <p:nvPr/>
        </p:nvSpPr>
        <p:spPr>
          <a:xfrm>
            <a:off x="2644594" y="4996273"/>
            <a:ext cx="4249" cy="206226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0" name="Line"/>
          <p:cNvSpPr/>
          <p:nvPr/>
        </p:nvSpPr>
        <p:spPr>
          <a:xfrm flipH="1" flipV="1">
            <a:off x="2234824" y="5069232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1" name="Line"/>
          <p:cNvSpPr/>
          <p:nvPr/>
        </p:nvSpPr>
        <p:spPr>
          <a:xfrm flipH="1" flipV="1">
            <a:off x="2861357" y="5069232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2" name="Line"/>
          <p:cNvSpPr/>
          <p:nvPr/>
        </p:nvSpPr>
        <p:spPr>
          <a:xfrm flipV="1">
            <a:off x="3183472" y="5048627"/>
            <a:ext cx="179559" cy="10151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3" name="Line"/>
          <p:cNvSpPr/>
          <p:nvPr/>
        </p:nvSpPr>
        <p:spPr>
          <a:xfrm flipH="1" flipV="1">
            <a:off x="942754" y="5373507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4" name="Line"/>
          <p:cNvSpPr/>
          <p:nvPr/>
        </p:nvSpPr>
        <p:spPr>
          <a:xfrm flipH="1" flipV="1">
            <a:off x="1256020" y="5373507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5" name="Line"/>
          <p:cNvSpPr/>
          <p:nvPr/>
        </p:nvSpPr>
        <p:spPr>
          <a:xfrm flipH="1" flipV="1">
            <a:off x="1569287" y="5373507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6" name="Line"/>
          <p:cNvSpPr/>
          <p:nvPr/>
        </p:nvSpPr>
        <p:spPr>
          <a:xfrm flipV="1">
            <a:off x="1893151" y="5349926"/>
            <a:ext cx="176061" cy="10747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7" name="Line"/>
          <p:cNvSpPr/>
          <p:nvPr/>
        </p:nvSpPr>
        <p:spPr>
          <a:xfrm flipH="1" flipV="1">
            <a:off x="1256020" y="5686774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8" name="Line"/>
          <p:cNvSpPr/>
          <p:nvPr/>
        </p:nvSpPr>
        <p:spPr>
          <a:xfrm flipH="1" flipV="1">
            <a:off x="942754" y="5686774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89" name="Line"/>
          <p:cNvSpPr/>
          <p:nvPr/>
        </p:nvSpPr>
        <p:spPr>
          <a:xfrm flipH="1" flipV="1">
            <a:off x="1569287" y="5686774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0" name="Line"/>
          <p:cNvSpPr/>
          <p:nvPr/>
        </p:nvSpPr>
        <p:spPr>
          <a:xfrm flipH="1" flipV="1">
            <a:off x="1882553" y="5686774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1" name="Line"/>
          <p:cNvSpPr/>
          <p:nvPr/>
        </p:nvSpPr>
        <p:spPr>
          <a:xfrm flipH="1" flipV="1">
            <a:off x="951220" y="4746974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H="1" flipV="1">
            <a:off x="1264487" y="4746974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H="1" flipV="1">
            <a:off x="1577753" y="4746974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4" name="Line"/>
          <p:cNvSpPr/>
          <p:nvPr/>
        </p:nvSpPr>
        <p:spPr>
          <a:xfrm flipV="1">
            <a:off x="1901618" y="4723393"/>
            <a:ext cx="176060" cy="10747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Line"/>
          <p:cNvSpPr/>
          <p:nvPr/>
        </p:nvSpPr>
        <p:spPr>
          <a:xfrm flipH="1" flipV="1">
            <a:off x="1264487" y="5060241"/>
            <a:ext cx="197256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Line"/>
          <p:cNvSpPr/>
          <p:nvPr/>
        </p:nvSpPr>
        <p:spPr>
          <a:xfrm flipH="1" flipV="1">
            <a:off x="951220" y="5060241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H="1" flipV="1">
            <a:off x="1577753" y="5060241"/>
            <a:ext cx="197257" cy="60308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8" name="Line"/>
          <p:cNvSpPr/>
          <p:nvPr/>
        </p:nvSpPr>
        <p:spPr>
          <a:xfrm flipV="1">
            <a:off x="1901618" y="5036660"/>
            <a:ext cx="176060" cy="107470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9" name="Line"/>
          <p:cNvSpPr/>
          <p:nvPr/>
        </p:nvSpPr>
        <p:spPr>
          <a:xfrm>
            <a:off x="9342000" y="4687774"/>
            <a:ext cx="1" cy="107802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0" name="Line"/>
          <p:cNvSpPr/>
          <p:nvPr/>
        </p:nvSpPr>
        <p:spPr>
          <a:xfrm flipH="1">
            <a:off x="8727311" y="5237456"/>
            <a:ext cx="12293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1" name="Line"/>
          <p:cNvSpPr/>
          <p:nvPr/>
        </p:nvSpPr>
        <p:spPr>
          <a:xfrm flipH="1">
            <a:off x="9123713" y="4802859"/>
            <a:ext cx="652886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2" name="Line"/>
          <p:cNvSpPr/>
          <p:nvPr/>
        </p:nvSpPr>
        <p:spPr>
          <a:xfrm>
            <a:off x="9022111" y="4917566"/>
            <a:ext cx="638873" cy="638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3" name="Line"/>
          <p:cNvSpPr/>
          <p:nvPr/>
        </p:nvSpPr>
        <p:spPr>
          <a:xfrm>
            <a:off x="8009389" y="4687774"/>
            <a:ext cx="1" cy="107802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4" name="Line"/>
          <p:cNvSpPr/>
          <p:nvPr/>
        </p:nvSpPr>
        <p:spPr>
          <a:xfrm flipH="1">
            <a:off x="7394699" y="5237456"/>
            <a:ext cx="89895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5" name="Line"/>
          <p:cNvSpPr/>
          <p:nvPr/>
        </p:nvSpPr>
        <p:spPr>
          <a:xfrm flipH="1">
            <a:off x="7791101" y="4802859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6" name="Line"/>
          <p:cNvSpPr/>
          <p:nvPr/>
        </p:nvSpPr>
        <p:spPr>
          <a:xfrm>
            <a:off x="7689498" y="4917566"/>
            <a:ext cx="638874" cy="638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7" name="Line"/>
          <p:cNvSpPr/>
          <p:nvPr/>
        </p:nvSpPr>
        <p:spPr>
          <a:xfrm>
            <a:off x="10618614" y="4895948"/>
            <a:ext cx="1" cy="5218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8" name="Line"/>
          <p:cNvSpPr/>
          <p:nvPr/>
        </p:nvSpPr>
        <p:spPr>
          <a:xfrm flipH="1">
            <a:off x="10426693" y="5237456"/>
            <a:ext cx="80661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09" name="Line"/>
          <p:cNvSpPr/>
          <p:nvPr/>
        </p:nvSpPr>
        <p:spPr>
          <a:xfrm flipH="1">
            <a:off x="10400327" y="4802859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0" name="Line"/>
          <p:cNvSpPr/>
          <p:nvPr/>
        </p:nvSpPr>
        <p:spPr>
          <a:xfrm>
            <a:off x="10298724" y="4917566"/>
            <a:ext cx="461227" cy="4612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1" name="Line"/>
          <p:cNvSpPr/>
          <p:nvPr/>
        </p:nvSpPr>
        <p:spPr>
          <a:xfrm>
            <a:off x="11905797" y="4687774"/>
            <a:ext cx="1" cy="8437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2" name="Line"/>
          <p:cNvSpPr/>
          <p:nvPr/>
        </p:nvSpPr>
        <p:spPr>
          <a:xfrm flipH="1">
            <a:off x="11291107" y="5237456"/>
            <a:ext cx="12293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3" name="Line"/>
          <p:cNvSpPr/>
          <p:nvPr/>
        </p:nvSpPr>
        <p:spPr>
          <a:xfrm flipH="1">
            <a:off x="11687510" y="4802859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4" name="Line"/>
          <p:cNvSpPr/>
          <p:nvPr/>
        </p:nvSpPr>
        <p:spPr>
          <a:xfrm>
            <a:off x="11585907" y="4917566"/>
            <a:ext cx="638873" cy="638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5" name="Line"/>
          <p:cNvSpPr/>
          <p:nvPr/>
        </p:nvSpPr>
        <p:spPr>
          <a:xfrm>
            <a:off x="8055986" y="5972328"/>
            <a:ext cx="1" cy="107802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Line"/>
          <p:cNvSpPr/>
          <p:nvPr/>
        </p:nvSpPr>
        <p:spPr>
          <a:xfrm flipH="1">
            <a:off x="7441296" y="6522010"/>
            <a:ext cx="8378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Line"/>
          <p:cNvSpPr/>
          <p:nvPr/>
        </p:nvSpPr>
        <p:spPr>
          <a:xfrm flipH="1">
            <a:off x="7837698" y="6087414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>
            <a:off x="7736095" y="6202120"/>
            <a:ext cx="638874" cy="6388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9" name="Line"/>
          <p:cNvSpPr/>
          <p:nvPr/>
        </p:nvSpPr>
        <p:spPr>
          <a:xfrm>
            <a:off x="9335190" y="5972328"/>
            <a:ext cx="1" cy="107802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0" name="Line"/>
          <p:cNvSpPr/>
          <p:nvPr/>
        </p:nvSpPr>
        <p:spPr>
          <a:xfrm flipH="1">
            <a:off x="8720500" y="6522010"/>
            <a:ext cx="9252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1" name="Line"/>
          <p:cNvSpPr/>
          <p:nvPr/>
        </p:nvSpPr>
        <p:spPr>
          <a:xfrm flipH="1">
            <a:off x="9116902" y="6087414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2" name="Line"/>
          <p:cNvSpPr/>
          <p:nvPr/>
        </p:nvSpPr>
        <p:spPr>
          <a:xfrm>
            <a:off x="9015299" y="6202120"/>
            <a:ext cx="638874" cy="6388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3" name="Line"/>
          <p:cNvSpPr/>
          <p:nvPr/>
        </p:nvSpPr>
        <p:spPr>
          <a:xfrm>
            <a:off x="10616308" y="5970031"/>
            <a:ext cx="1" cy="75826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4" name="Line"/>
          <p:cNvSpPr/>
          <p:nvPr/>
        </p:nvSpPr>
        <p:spPr>
          <a:xfrm flipH="1">
            <a:off x="10393140" y="6519712"/>
            <a:ext cx="8378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5" name="Line"/>
          <p:cNvSpPr/>
          <p:nvPr/>
        </p:nvSpPr>
        <p:spPr>
          <a:xfrm flipH="1">
            <a:off x="10398021" y="6085116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6" name="Line"/>
          <p:cNvSpPr/>
          <p:nvPr/>
        </p:nvSpPr>
        <p:spPr>
          <a:xfrm>
            <a:off x="10296418" y="6199822"/>
            <a:ext cx="465839" cy="46584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7" name="Line"/>
          <p:cNvSpPr/>
          <p:nvPr/>
        </p:nvSpPr>
        <p:spPr>
          <a:xfrm>
            <a:off x="11905237" y="5970031"/>
            <a:ext cx="1" cy="107802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8" name="Line"/>
          <p:cNvSpPr/>
          <p:nvPr/>
        </p:nvSpPr>
        <p:spPr>
          <a:xfrm flipH="1">
            <a:off x="11290547" y="6519712"/>
            <a:ext cx="12293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29" name="Line"/>
          <p:cNvSpPr/>
          <p:nvPr/>
        </p:nvSpPr>
        <p:spPr>
          <a:xfrm flipH="1">
            <a:off x="11686949" y="6085116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0" name="Line"/>
          <p:cNvSpPr/>
          <p:nvPr/>
        </p:nvSpPr>
        <p:spPr>
          <a:xfrm>
            <a:off x="11585346" y="6199823"/>
            <a:ext cx="638874" cy="638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1" name="Line"/>
          <p:cNvSpPr/>
          <p:nvPr/>
        </p:nvSpPr>
        <p:spPr>
          <a:xfrm>
            <a:off x="8051644" y="7520680"/>
            <a:ext cx="1" cy="50535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Line"/>
          <p:cNvSpPr/>
          <p:nvPr/>
        </p:nvSpPr>
        <p:spPr>
          <a:xfrm flipH="1">
            <a:off x="7436954" y="7830463"/>
            <a:ext cx="9070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3" name="Line"/>
          <p:cNvSpPr/>
          <p:nvPr/>
        </p:nvSpPr>
        <p:spPr>
          <a:xfrm flipH="1">
            <a:off x="7833356" y="7685419"/>
            <a:ext cx="363333" cy="3633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4" name="Line"/>
          <p:cNvSpPr/>
          <p:nvPr/>
        </p:nvSpPr>
        <p:spPr>
          <a:xfrm>
            <a:off x="7731754" y="7510574"/>
            <a:ext cx="638873" cy="63887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5" name="Line"/>
          <p:cNvSpPr/>
          <p:nvPr/>
        </p:nvSpPr>
        <p:spPr>
          <a:xfrm>
            <a:off x="9336147" y="7609502"/>
            <a:ext cx="1" cy="42728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6" name="Line"/>
          <p:cNvSpPr/>
          <p:nvPr/>
        </p:nvSpPr>
        <p:spPr>
          <a:xfrm flipH="1">
            <a:off x="8721457" y="7830463"/>
            <a:ext cx="91083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7" name="Line"/>
          <p:cNvSpPr/>
          <p:nvPr/>
        </p:nvSpPr>
        <p:spPr>
          <a:xfrm flipH="1">
            <a:off x="9117859" y="7665791"/>
            <a:ext cx="382962" cy="38296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Line"/>
          <p:cNvSpPr/>
          <p:nvPr/>
        </p:nvSpPr>
        <p:spPr>
          <a:xfrm>
            <a:off x="9016256" y="7510574"/>
            <a:ext cx="478564" cy="47856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9" name="Line"/>
          <p:cNvSpPr/>
          <p:nvPr/>
        </p:nvSpPr>
        <p:spPr>
          <a:xfrm>
            <a:off x="10629636" y="7280782"/>
            <a:ext cx="1" cy="7452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0" name="Line"/>
          <p:cNvSpPr/>
          <p:nvPr/>
        </p:nvSpPr>
        <p:spPr>
          <a:xfrm flipH="1">
            <a:off x="10406467" y="7830463"/>
            <a:ext cx="8378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H="1">
            <a:off x="10411348" y="7395867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10309746" y="7510574"/>
            <a:ext cx="461949" cy="46194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3" name="Line"/>
          <p:cNvSpPr/>
          <p:nvPr/>
        </p:nvSpPr>
        <p:spPr>
          <a:xfrm>
            <a:off x="11905237" y="7284134"/>
            <a:ext cx="1" cy="107802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4" name="Line"/>
          <p:cNvSpPr/>
          <p:nvPr/>
        </p:nvSpPr>
        <p:spPr>
          <a:xfrm flipH="1">
            <a:off x="11594644" y="7833816"/>
            <a:ext cx="92528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5" name="Line"/>
          <p:cNvSpPr/>
          <p:nvPr/>
        </p:nvSpPr>
        <p:spPr>
          <a:xfrm flipH="1">
            <a:off x="11686949" y="7399219"/>
            <a:ext cx="652885" cy="652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Line"/>
          <p:cNvSpPr/>
          <p:nvPr/>
        </p:nvSpPr>
        <p:spPr>
          <a:xfrm>
            <a:off x="11585346" y="7513926"/>
            <a:ext cx="638874" cy="6388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Line"/>
          <p:cNvSpPr/>
          <p:nvPr/>
        </p:nvSpPr>
        <p:spPr>
          <a:xfrm>
            <a:off x="10616309" y="3369565"/>
            <a:ext cx="1" cy="107802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H="1">
            <a:off x="10001619" y="3919247"/>
            <a:ext cx="12293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9" name="Line"/>
          <p:cNvSpPr/>
          <p:nvPr/>
        </p:nvSpPr>
        <p:spPr>
          <a:xfrm flipH="1">
            <a:off x="10398021" y="3484650"/>
            <a:ext cx="652885" cy="65288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0" name="Line"/>
          <p:cNvSpPr/>
          <p:nvPr/>
        </p:nvSpPr>
        <p:spPr>
          <a:xfrm>
            <a:off x="10296418" y="3599357"/>
            <a:ext cx="638874" cy="6388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1" name="Line"/>
          <p:cNvSpPr/>
          <p:nvPr/>
        </p:nvSpPr>
        <p:spPr>
          <a:xfrm>
            <a:off x="11905797" y="3369565"/>
            <a:ext cx="1" cy="107802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2" name="Line"/>
          <p:cNvSpPr/>
          <p:nvPr/>
        </p:nvSpPr>
        <p:spPr>
          <a:xfrm flipH="1">
            <a:off x="11291107" y="3919247"/>
            <a:ext cx="12293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3" name="Line"/>
          <p:cNvSpPr/>
          <p:nvPr/>
        </p:nvSpPr>
        <p:spPr>
          <a:xfrm flipH="1">
            <a:off x="11687510" y="3484650"/>
            <a:ext cx="652885" cy="65288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Line"/>
          <p:cNvSpPr/>
          <p:nvPr/>
        </p:nvSpPr>
        <p:spPr>
          <a:xfrm>
            <a:off x="11585907" y="3599357"/>
            <a:ext cx="638873" cy="63887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80349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image8.png" descr="image8.png"/>
          <p:cNvPicPr>
            <a:picLocks/>
          </p:cNvPicPr>
          <p:nvPr/>
        </p:nvPicPr>
        <p:blipFill>
          <a:blip r:embed="rId2">
            <a:extLst/>
          </a:blip>
          <a:srcRect t="58514" b="3087"/>
          <a:stretch>
            <a:fillRect/>
          </a:stretch>
        </p:blipFill>
        <p:spPr>
          <a:xfrm rot="5400000">
            <a:off x="3083400" y="3244816"/>
            <a:ext cx="4174937" cy="2881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7" name="image8.png" descr="image8.png"/>
          <p:cNvPicPr>
            <a:picLocks/>
          </p:cNvPicPr>
          <p:nvPr/>
        </p:nvPicPr>
        <p:blipFill>
          <a:blip r:embed="rId2">
            <a:extLst/>
          </a:blip>
          <a:srcRect t="7294" b="58551"/>
          <a:stretch>
            <a:fillRect/>
          </a:stretch>
        </p:blipFill>
        <p:spPr>
          <a:xfrm rot="5400000">
            <a:off x="6295084" y="3244906"/>
            <a:ext cx="4175159" cy="2881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58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0800000">
            <a:off x="1035824" y="1411067"/>
            <a:ext cx="10838626" cy="641981"/>
          </a:xfrm>
          <a:prstGeom prst="rect">
            <a:avLst/>
          </a:prstGeom>
        </p:spPr>
      </p:pic>
      <p:sp>
        <p:nvSpPr>
          <p:cNvPr id="960" name="Discriminative power"/>
          <p:cNvSpPr txBox="1"/>
          <p:nvPr/>
        </p:nvSpPr>
        <p:spPr>
          <a:xfrm>
            <a:off x="3342690" y="637890"/>
            <a:ext cx="631942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chemeClr val="accent1"/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r>
              <a:t>Discriminative power</a:t>
            </a:r>
          </a:p>
        </p:txBody>
      </p:sp>
      <p:sp>
        <p:nvSpPr>
          <p:cNvPr id="961" name="Raw pixels"/>
          <p:cNvSpPr txBox="1"/>
          <p:nvPr/>
        </p:nvSpPr>
        <p:spPr>
          <a:xfrm>
            <a:off x="1165185" y="6763748"/>
            <a:ext cx="15877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Raw pixels</a:t>
            </a:r>
          </a:p>
        </p:txBody>
      </p:sp>
      <p:pic>
        <p:nvPicPr>
          <p:cNvPr id="962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0800000">
            <a:off x="1130350" y="8314256"/>
            <a:ext cx="10838626" cy="641981"/>
          </a:xfrm>
          <a:prstGeom prst="rect">
            <a:avLst/>
          </a:prstGeom>
        </p:spPr>
      </p:pic>
      <p:sp>
        <p:nvSpPr>
          <p:cNvPr id="964" name="Generalization power"/>
          <p:cNvSpPr txBox="1"/>
          <p:nvPr/>
        </p:nvSpPr>
        <p:spPr>
          <a:xfrm>
            <a:off x="3300336" y="7489389"/>
            <a:ext cx="640412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solidFill>
                  <a:schemeClr val="accent1"/>
                </a:solidFill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r>
              <a:t>Generalization power</a:t>
            </a:r>
          </a:p>
        </p:txBody>
      </p:sp>
      <p:sp>
        <p:nvSpPr>
          <p:cNvPr id="965" name="Sampled"/>
          <p:cNvSpPr txBox="1"/>
          <p:nvPr/>
        </p:nvSpPr>
        <p:spPr>
          <a:xfrm>
            <a:off x="3728492" y="6763748"/>
            <a:ext cx="28847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Sampled</a:t>
            </a:r>
          </a:p>
        </p:txBody>
      </p:sp>
      <p:sp>
        <p:nvSpPr>
          <p:cNvPr id="966" name="Locally orderless"/>
          <p:cNvSpPr txBox="1"/>
          <p:nvPr/>
        </p:nvSpPr>
        <p:spPr>
          <a:xfrm>
            <a:off x="6983235" y="6763748"/>
            <a:ext cx="279887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Locally orderless</a:t>
            </a:r>
          </a:p>
        </p:txBody>
      </p:sp>
      <p:sp>
        <p:nvSpPr>
          <p:cNvPr id="967" name="Global histogram"/>
          <p:cNvSpPr txBox="1"/>
          <p:nvPr/>
        </p:nvSpPr>
        <p:spPr>
          <a:xfrm>
            <a:off x="10153633" y="6763748"/>
            <a:ext cx="253716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Global histogram</a:t>
            </a:r>
          </a:p>
        </p:txBody>
      </p:sp>
      <p:pic>
        <p:nvPicPr>
          <p:cNvPr id="968" name="Image" descr="Image"/>
          <p:cNvPicPr>
            <a:picLocks/>
          </p:cNvPicPr>
          <p:nvPr/>
        </p:nvPicPr>
        <p:blipFill>
          <a:blip r:embed="rId5">
            <a:extLst/>
          </a:blip>
          <a:srcRect r="11818"/>
          <a:stretch>
            <a:fillRect/>
          </a:stretch>
        </p:blipFill>
        <p:spPr>
          <a:xfrm>
            <a:off x="518182" y="2612551"/>
            <a:ext cx="2881647" cy="4175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5400000">
            <a:off x="9228805" y="4350104"/>
            <a:ext cx="4175126" cy="6712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993261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SURF descriptor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303679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Table"/>
          <p:cNvGraphicFramePr/>
          <p:nvPr/>
        </p:nvGraphicFramePr>
        <p:xfrm>
          <a:off x="2303840" y="4499174"/>
          <a:ext cx="2419450" cy="49784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41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3935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08" name="SURF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SURF</a:t>
            </a:r>
          </a:p>
          <a:p>
            <a:pPr>
              <a:defRPr sz="3000"/>
            </a:pPr>
            <a:r>
              <a:t>(‘Speeded’ Up Robust Features)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7094237" y="4778512"/>
          <a:ext cx="1117916" cy="1991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79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9064780" y="4778512"/>
          <a:ext cx="1117916" cy="1991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79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525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471" y="4195864"/>
            <a:ext cx="362563" cy="1509127"/>
          </a:xfrm>
          <a:prstGeom prst="rect">
            <a:avLst/>
          </a:prstGeom>
        </p:spPr>
      </p:pic>
      <p:sp>
        <p:nvSpPr>
          <p:cNvPr id="512" name="center of detected feature"/>
          <p:cNvSpPr txBox="1"/>
          <p:nvPr/>
        </p:nvSpPr>
        <p:spPr>
          <a:xfrm>
            <a:off x="2130536" y="3826867"/>
            <a:ext cx="276606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center of detected feature</a:t>
            </a:r>
          </a:p>
        </p:txBody>
      </p:sp>
      <p:sp>
        <p:nvSpPr>
          <p:cNvPr id="513" name="Haar wavelets filters"/>
          <p:cNvSpPr txBox="1"/>
          <p:nvPr/>
        </p:nvSpPr>
        <p:spPr>
          <a:xfrm>
            <a:off x="7556120" y="4269690"/>
            <a:ext cx="217215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Haar wavelets filters</a:t>
            </a:r>
          </a:p>
        </p:txBody>
      </p:sp>
      <p:sp>
        <p:nvSpPr>
          <p:cNvPr id="514" name="Compute Haar wavelet response at each pixel in patch"/>
          <p:cNvSpPr txBox="1"/>
          <p:nvPr/>
        </p:nvSpPr>
        <p:spPr>
          <a:xfrm>
            <a:off x="1083838" y="3019480"/>
            <a:ext cx="115302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Compute Haar wavelet response at each pixel in patch</a:t>
            </a:r>
          </a:p>
        </p:txBody>
      </p:sp>
      <p:sp>
        <p:nvSpPr>
          <p:cNvPr id="516" name="How would do you compute the filter response?"/>
          <p:cNvSpPr txBox="1"/>
          <p:nvPr/>
        </p:nvSpPr>
        <p:spPr>
          <a:xfrm>
            <a:off x="5047348" y="7344872"/>
            <a:ext cx="763549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would do you compute the filter response?</a:t>
            </a:r>
          </a:p>
        </p:txBody>
      </p:sp>
      <p:sp>
        <p:nvSpPr>
          <p:cNvPr id="517" name="image patch"/>
          <p:cNvSpPr txBox="1"/>
          <p:nvPr/>
        </p:nvSpPr>
        <p:spPr>
          <a:xfrm>
            <a:off x="2814850" y="6831882"/>
            <a:ext cx="13974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image patch</a:t>
            </a:r>
          </a:p>
        </p:txBody>
      </p:sp>
      <p:pic>
        <p:nvPicPr>
          <p:cNvPr id="518" name="latex-image-3.pdf" descr="latex-image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3647" y="6261703"/>
            <a:ext cx="4191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latex-image-4.pdf" descr="latex-image-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20540" y="6229953"/>
            <a:ext cx="4064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(Gaussian weighted from center)"/>
          <p:cNvSpPr txBox="1"/>
          <p:nvPr/>
        </p:nvSpPr>
        <p:spPr>
          <a:xfrm>
            <a:off x="6906480" y="6831882"/>
            <a:ext cx="346397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(Gaussian weighted from center)</a:t>
            </a:r>
          </a:p>
        </p:txBody>
      </p:sp>
      <p:sp>
        <p:nvSpPr>
          <p:cNvPr id="521" name="-1"/>
          <p:cNvSpPr txBox="1"/>
          <p:nvPr/>
        </p:nvSpPr>
        <p:spPr>
          <a:xfrm>
            <a:off x="7164583" y="5100423"/>
            <a:ext cx="3853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</a:t>
            </a:r>
          </a:p>
        </p:txBody>
      </p:sp>
      <p:sp>
        <p:nvSpPr>
          <p:cNvPr id="522" name="-1"/>
          <p:cNvSpPr txBox="1"/>
          <p:nvPr/>
        </p:nvSpPr>
        <p:spPr>
          <a:xfrm>
            <a:off x="9361013" y="4810747"/>
            <a:ext cx="3853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</a:t>
            </a:r>
          </a:p>
        </p:txBody>
      </p:sp>
      <p:sp>
        <p:nvSpPr>
          <p:cNvPr id="523" name="+1"/>
          <p:cNvSpPr txBox="1"/>
          <p:nvPr/>
        </p:nvSpPr>
        <p:spPr>
          <a:xfrm>
            <a:off x="7699032" y="5114995"/>
            <a:ext cx="4618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+1</a:t>
            </a:r>
          </a:p>
        </p:txBody>
      </p:sp>
      <p:sp>
        <p:nvSpPr>
          <p:cNvPr id="524" name="+1"/>
          <p:cNvSpPr txBox="1"/>
          <p:nvPr/>
        </p:nvSpPr>
        <p:spPr>
          <a:xfrm>
            <a:off x="9280723" y="5342070"/>
            <a:ext cx="4618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17911369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7" name="Table"/>
          <p:cNvGraphicFramePr/>
          <p:nvPr>
            <p:extLst/>
          </p:nvPr>
        </p:nvGraphicFramePr>
        <p:xfrm>
          <a:off x="2303813" y="4499174"/>
          <a:ext cx="2419480" cy="49784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419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9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19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19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19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194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4194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4194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4194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4194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2543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08" name="SURF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SURF</a:t>
            </a:r>
          </a:p>
          <a:p>
            <a:pPr>
              <a:defRPr sz="3000"/>
            </a:pPr>
            <a:r>
              <a:t>(‘Speeded’ Up Robust Features)</a:t>
            </a:r>
          </a:p>
        </p:txBody>
      </p:sp>
      <p:graphicFrame>
        <p:nvGraphicFramePr>
          <p:cNvPr id="509" name="Table"/>
          <p:cNvGraphicFramePr/>
          <p:nvPr/>
        </p:nvGraphicFramePr>
        <p:xfrm>
          <a:off x="7094237" y="4778512"/>
          <a:ext cx="1117916" cy="1991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79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10" name="Table"/>
          <p:cNvGraphicFramePr/>
          <p:nvPr/>
        </p:nvGraphicFramePr>
        <p:xfrm>
          <a:off x="9064780" y="4778512"/>
          <a:ext cx="1117916" cy="1991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79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pic>
        <p:nvPicPr>
          <p:cNvPr id="525" name="Connection Line" descr="Connection Lin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471" y="4195864"/>
            <a:ext cx="362563" cy="1509127"/>
          </a:xfrm>
          <a:prstGeom prst="rect">
            <a:avLst/>
          </a:prstGeom>
        </p:spPr>
      </p:pic>
      <p:sp>
        <p:nvSpPr>
          <p:cNvPr id="512" name="center of detected feature"/>
          <p:cNvSpPr txBox="1"/>
          <p:nvPr/>
        </p:nvSpPr>
        <p:spPr>
          <a:xfrm>
            <a:off x="2130536" y="3826867"/>
            <a:ext cx="276606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center of detected feature</a:t>
            </a:r>
          </a:p>
        </p:txBody>
      </p:sp>
      <p:sp>
        <p:nvSpPr>
          <p:cNvPr id="513" name="Haar wavelets filters"/>
          <p:cNvSpPr txBox="1"/>
          <p:nvPr/>
        </p:nvSpPr>
        <p:spPr>
          <a:xfrm>
            <a:off x="7556120" y="4269690"/>
            <a:ext cx="217215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Haar wavelets filters</a:t>
            </a:r>
          </a:p>
        </p:txBody>
      </p:sp>
      <p:sp>
        <p:nvSpPr>
          <p:cNvPr id="514" name="Compute Haar wavelet response at each pixel in patch"/>
          <p:cNvSpPr txBox="1"/>
          <p:nvPr/>
        </p:nvSpPr>
        <p:spPr>
          <a:xfrm>
            <a:off x="1083838" y="3019480"/>
            <a:ext cx="11530295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r>
              <a:t>Compute Haar wavelet response at each pixel in patch</a:t>
            </a:r>
          </a:p>
        </p:txBody>
      </p:sp>
      <p:sp>
        <p:nvSpPr>
          <p:cNvPr id="515" name="Filtering using a sliding window can be slow…"/>
          <p:cNvSpPr txBox="1"/>
          <p:nvPr/>
        </p:nvSpPr>
        <p:spPr>
          <a:xfrm>
            <a:off x="5082639" y="7930280"/>
            <a:ext cx="7531494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800"/>
            </a:pPr>
            <a:r>
              <a:rPr dirty="0"/>
              <a:t>Filtering using a sliding window can be slow</a:t>
            </a:r>
          </a:p>
          <a:p>
            <a:pPr>
              <a:defRPr sz="2800"/>
            </a:pPr>
            <a:r>
              <a:rPr dirty="0" err="1"/>
              <a:t>Haar</a:t>
            </a:r>
            <a:r>
              <a:rPr dirty="0"/>
              <a:t> wavelets are just sums over blocks</a:t>
            </a:r>
          </a:p>
          <a:p>
            <a:pPr>
              <a:defRPr sz="2800"/>
            </a:pPr>
            <a:r>
              <a:rPr dirty="0"/>
              <a:t>Use integral images for efficiency (6 operations)</a:t>
            </a:r>
          </a:p>
        </p:txBody>
      </p:sp>
      <p:sp>
        <p:nvSpPr>
          <p:cNvPr id="516" name="How would do you compute the filter response?"/>
          <p:cNvSpPr txBox="1"/>
          <p:nvPr/>
        </p:nvSpPr>
        <p:spPr>
          <a:xfrm>
            <a:off x="5047348" y="7344872"/>
            <a:ext cx="763549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>
                    <a:satOff val="-3355"/>
                    <a:lumOff val="2661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How would do you compute the filter response?</a:t>
            </a:r>
          </a:p>
        </p:txBody>
      </p:sp>
      <p:sp>
        <p:nvSpPr>
          <p:cNvPr id="517" name="image patch"/>
          <p:cNvSpPr txBox="1"/>
          <p:nvPr/>
        </p:nvSpPr>
        <p:spPr>
          <a:xfrm>
            <a:off x="2814850" y="6831882"/>
            <a:ext cx="139743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image patch</a:t>
            </a:r>
          </a:p>
        </p:txBody>
      </p:sp>
      <p:pic>
        <p:nvPicPr>
          <p:cNvPr id="518" name="latex-image-3.pdf" descr="latex-image-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0528" y="6261703"/>
            <a:ext cx="4191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latex-image-4.pdf" descr="latex-image-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20540" y="6229953"/>
            <a:ext cx="4064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(Gaussian weighted from center)"/>
          <p:cNvSpPr txBox="1"/>
          <p:nvPr/>
        </p:nvSpPr>
        <p:spPr>
          <a:xfrm>
            <a:off x="6906480" y="6831882"/>
            <a:ext cx="346397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(Gaussian weighted from center)</a:t>
            </a:r>
          </a:p>
        </p:txBody>
      </p:sp>
      <p:sp>
        <p:nvSpPr>
          <p:cNvPr id="521" name="-1"/>
          <p:cNvSpPr txBox="1"/>
          <p:nvPr/>
        </p:nvSpPr>
        <p:spPr>
          <a:xfrm>
            <a:off x="7164583" y="5100423"/>
            <a:ext cx="3853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</a:t>
            </a:r>
          </a:p>
        </p:txBody>
      </p:sp>
      <p:sp>
        <p:nvSpPr>
          <p:cNvPr id="522" name="-1"/>
          <p:cNvSpPr txBox="1"/>
          <p:nvPr/>
        </p:nvSpPr>
        <p:spPr>
          <a:xfrm>
            <a:off x="9361013" y="4810747"/>
            <a:ext cx="38531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-1</a:t>
            </a:r>
          </a:p>
        </p:txBody>
      </p:sp>
      <p:sp>
        <p:nvSpPr>
          <p:cNvPr id="523" name="+1"/>
          <p:cNvSpPr txBox="1"/>
          <p:nvPr/>
        </p:nvSpPr>
        <p:spPr>
          <a:xfrm>
            <a:off x="7699032" y="5114995"/>
            <a:ext cx="4618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+1</a:t>
            </a:r>
          </a:p>
        </p:txBody>
      </p:sp>
      <p:sp>
        <p:nvSpPr>
          <p:cNvPr id="524" name="+1"/>
          <p:cNvSpPr txBox="1"/>
          <p:nvPr/>
        </p:nvSpPr>
        <p:spPr>
          <a:xfrm>
            <a:off x="9280723" y="5342070"/>
            <a:ext cx="4618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7375485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" name="Table"/>
          <p:cNvGraphicFramePr/>
          <p:nvPr>
            <p:extLst/>
          </p:nvPr>
        </p:nvGraphicFramePr>
        <p:xfrm>
          <a:off x="2269380" y="4509798"/>
          <a:ext cx="2419450" cy="49784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41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29" name="Rectangle"/>
          <p:cNvSpPr/>
          <p:nvPr/>
        </p:nvSpPr>
        <p:spPr>
          <a:xfrm>
            <a:off x="1017641" y="6946056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0" name="Rectangle"/>
          <p:cNvSpPr/>
          <p:nvPr/>
        </p:nvSpPr>
        <p:spPr>
          <a:xfrm>
            <a:off x="2269410" y="6946056"/>
            <a:ext cx="1198379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1" name="Rectangle"/>
          <p:cNvSpPr/>
          <p:nvPr/>
        </p:nvSpPr>
        <p:spPr>
          <a:xfrm>
            <a:off x="3515964" y="6946056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2" name="Rectangle"/>
          <p:cNvSpPr/>
          <p:nvPr/>
        </p:nvSpPr>
        <p:spPr>
          <a:xfrm>
            <a:off x="4772426" y="6946056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Rectangle"/>
          <p:cNvSpPr/>
          <p:nvPr/>
        </p:nvSpPr>
        <p:spPr>
          <a:xfrm>
            <a:off x="4772426" y="5725790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4" name="Rectangle"/>
          <p:cNvSpPr/>
          <p:nvPr/>
        </p:nvSpPr>
        <p:spPr>
          <a:xfrm>
            <a:off x="3515964" y="5725790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5" name="Rectangle"/>
          <p:cNvSpPr/>
          <p:nvPr/>
        </p:nvSpPr>
        <p:spPr>
          <a:xfrm>
            <a:off x="2269410" y="5725790"/>
            <a:ext cx="1198379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6" name="Rectangle"/>
          <p:cNvSpPr/>
          <p:nvPr/>
        </p:nvSpPr>
        <p:spPr>
          <a:xfrm>
            <a:off x="1017641" y="5725790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7" name="Rectangle"/>
          <p:cNvSpPr/>
          <p:nvPr/>
        </p:nvSpPr>
        <p:spPr>
          <a:xfrm>
            <a:off x="2269410" y="4509432"/>
            <a:ext cx="1198379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8" name="Rectangle"/>
          <p:cNvSpPr/>
          <p:nvPr/>
        </p:nvSpPr>
        <p:spPr>
          <a:xfrm>
            <a:off x="1017641" y="4509432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9" name="Rectangle"/>
          <p:cNvSpPr/>
          <p:nvPr/>
        </p:nvSpPr>
        <p:spPr>
          <a:xfrm>
            <a:off x="4772426" y="4509432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0" name="Rectangle"/>
          <p:cNvSpPr/>
          <p:nvPr/>
        </p:nvSpPr>
        <p:spPr>
          <a:xfrm>
            <a:off x="3515964" y="4509432"/>
            <a:ext cx="1198378" cy="116484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1" name="Rectangle"/>
          <p:cNvSpPr/>
          <p:nvPr/>
        </p:nvSpPr>
        <p:spPr>
          <a:xfrm>
            <a:off x="2269410" y="3293074"/>
            <a:ext cx="1198379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2" name="Rectangle"/>
          <p:cNvSpPr/>
          <p:nvPr/>
        </p:nvSpPr>
        <p:spPr>
          <a:xfrm>
            <a:off x="1017641" y="3293074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3" name="Rectangle"/>
          <p:cNvSpPr/>
          <p:nvPr/>
        </p:nvSpPr>
        <p:spPr>
          <a:xfrm>
            <a:off x="3515964" y="3293074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4" name="Rectangle"/>
          <p:cNvSpPr/>
          <p:nvPr/>
        </p:nvSpPr>
        <p:spPr>
          <a:xfrm>
            <a:off x="4772426" y="3293074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5" name="SURF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SURF</a:t>
            </a:r>
          </a:p>
          <a:p>
            <a:pPr>
              <a:defRPr sz="3000"/>
            </a:pPr>
            <a:r>
              <a:t>(‘Speeded’ Up Robust Features)</a:t>
            </a:r>
          </a:p>
        </p:txBody>
      </p:sp>
      <p:sp>
        <p:nvSpPr>
          <p:cNvPr id="546" name="4 x 4 cell grid"/>
          <p:cNvSpPr txBox="1"/>
          <p:nvPr/>
        </p:nvSpPr>
        <p:spPr>
          <a:xfrm>
            <a:off x="2765126" y="2771769"/>
            <a:ext cx="149893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 x 4 cell grid</a:t>
            </a:r>
          </a:p>
        </p:txBody>
      </p:sp>
      <p:sp>
        <p:nvSpPr>
          <p:cNvPr id="547" name="Each cell is represented by 4 values:"/>
          <p:cNvSpPr txBox="1"/>
          <p:nvPr/>
        </p:nvSpPr>
        <p:spPr>
          <a:xfrm>
            <a:off x="7661506" y="3255355"/>
            <a:ext cx="38825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Each cell is represented by 4 values: </a:t>
            </a:r>
          </a:p>
        </p:txBody>
      </p:sp>
      <p:pic>
        <p:nvPicPr>
          <p:cNvPr id="548" name="latex-image-2.pdf" descr="latex-image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1662" y="4326714"/>
            <a:ext cx="3802217" cy="519559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How big is the SURF descriptor?"/>
          <p:cNvSpPr txBox="1"/>
          <p:nvPr/>
        </p:nvSpPr>
        <p:spPr>
          <a:xfrm>
            <a:off x="6599232" y="8343962"/>
            <a:ext cx="56608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big is the SURF descriptor?</a:t>
            </a:r>
          </a:p>
        </p:txBody>
      </p:sp>
      <p:pic>
        <p:nvPicPr>
          <p:cNvPr id="558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7389" y="3427187"/>
            <a:ext cx="3146128" cy="1415519"/>
          </a:xfrm>
          <a:prstGeom prst="rect">
            <a:avLst/>
          </a:prstGeom>
        </p:spPr>
      </p:pic>
      <p:sp>
        <p:nvSpPr>
          <p:cNvPr id="551" name="5 x 5 sample points"/>
          <p:cNvSpPr txBox="1"/>
          <p:nvPr/>
        </p:nvSpPr>
        <p:spPr>
          <a:xfrm>
            <a:off x="3503676" y="5840264"/>
            <a:ext cx="122377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 x 5 sample points</a:t>
            </a:r>
          </a:p>
        </p:txBody>
      </p:sp>
      <p:graphicFrame>
        <p:nvGraphicFramePr>
          <p:cNvPr id="552" name="Table"/>
          <p:cNvGraphicFramePr/>
          <p:nvPr/>
        </p:nvGraphicFramePr>
        <p:xfrm>
          <a:off x="8058538" y="6277988"/>
          <a:ext cx="1117916" cy="1991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79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53" name="Table"/>
          <p:cNvGraphicFramePr/>
          <p:nvPr/>
        </p:nvGraphicFramePr>
        <p:xfrm>
          <a:off x="10029081" y="6277988"/>
          <a:ext cx="1117916" cy="1991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79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4" name="Haar wavelets filters"/>
          <p:cNvSpPr txBox="1"/>
          <p:nvPr/>
        </p:nvSpPr>
        <p:spPr>
          <a:xfrm>
            <a:off x="8516691" y="5585669"/>
            <a:ext cx="217215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Haar wavelets filters</a:t>
            </a:r>
          </a:p>
        </p:txBody>
      </p:sp>
      <p:pic>
        <p:nvPicPr>
          <p:cNvPr id="556" name="latex-image-4.pdf" descr="latex-image-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8016" y="7466325"/>
            <a:ext cx="4064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(Gaussian weighted from center)"/>
          <p:cNvSpPr txBox="1"/>
          <p:nvPr/>
        </p:nvSpPr>
        <p:spPr>
          <a:xfrm>
            <a:off x="8242968" y="5885873"/>
            <a:ext cx="271960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(Gaussian weighted from center)</a:t>
            </a:r>
          </a:p>
        </p:txBody>
      </p:sp>
      <p:pic>
        <p:nvPicPr>
          <p:cNvPr id="33" name="latex-image-3.pdf" descr="latex-image-3.pdf">
            <a:extLst>
              <a:ext uri="{FF2B5EF4-FFF2-40B4-BE49-F238E27FC236}">
                <a16:creationId xmlns:a16="http://schemas.microsoft.com/office/drawing/2014/main" xmlns="" id="{094A765A-CF5C-4EDD-A0DD-A1F72AB35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00343" y="7733025"/>
            <a:ext cx="41910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75409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 instance recog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r>
              <a:t>Object instance recognition</a:t>
            </a:r>
          </a:p>
        </p:txBody>
      </p:sp>
      <p:pic>
        <p:nvPicPr>
          <p:cNvPr id="126" name="recognition_specific" descr="recognition_specific"/>
          <p:cNvPicPr>
            <a:picLocks noChangeAspect="1"/>
          </p:cNvPicPr>
          <p:nvPr/>
        </p:nvPicPr>
        <p:blipFill>
          <a:blip r:embed="rId2">
            <a:extLst/>
          </a:blip>
          <a:srcRect r="47762" b="16623"/>
          <a:stretch>
            <a:fillRect/>
          </a:stretch>
        </p:blipFill>
        <p:spPr>
          <a:xfrm>
            <a:off x="620889" y="4981504"/>
            <a:ext cx="4757138" cy="408883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Rothganger et al. 2003"/>
          <p:cNvSpPr txBox="1"/>
          <p:nvPr/>
        </p:nvSpPr>
        <p:spPr>
          <a:xfrm>
            <a:off x="1183075" y="9051713"/>
            <a:ext cx="433493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Rothganger et al. 2003</a:t>
            </a:r>
          </a:p>
        </p:txBody>
      </p:sp>
      <p:sp>
        <p:nvSpPr>
          <p:cNvPr id="128" name="Lowe 2002"/>
          <p:cNvSpPr txBox="1"/>
          <p:nvPr/>
        </p:nvSpPr>
        <p:spPr>
          <a:xfrm>
            <a:off x="7774093" y="9051713"/>
            <a:ext cx="433493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Lowe 2002</a:t>
            </a:r>
          </a:p>
        </p:txBody>
      </p:sp>
      <p:pic>
        <p:nvPicPr>
          <p:cNvPr id="129" name="recognition_specific" descr="recognition_specific"/>
          <p:cNvPicPr>
            <a:picLocks noChangeAspect="1"/>
          </p:cNvPicPr>
          <p:nvPr/>
        </p:nvPicPr>
        <p:blipFill>
          <a:blip r:embed="rId2">
            <a:extLst/>
          </a:blip>
          <a:srcRect l="52238" t="2518" b="16622"/>
          <a:stretch>
            <a:fillRect/>
          </a:stretch>
        </p:blipFill>
        <p:spPr>
          <a:xfrm>
            <a:off x="8161377" y="5783142"/>
            <a:ext cx="3560517" cy="3247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chmid_dino" descr="schmid_din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496" y="2467750"/>
            <a:ext cx="6452730" cy="213134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</p:pic>
      <p:sp>
        <p:nvSpPr>
          <p:cNvPr id="131" name="Rectangle"/>
          <p:cNvSpPr/>
          <p:nvPr/>
        </p:nvSpPr>
        <p:spPr>
          <a:xfrm>
            <a:off x="2770294" y="4840956"/>
            <a:ext cx="2853832" cy="12304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5023" tIns="65023" rIns="65023" bIns="65023" anchor="ctr"/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3" name="Schmid and Mohr 1997"/>
          <p:cNvSpPr txBox="1"/>
          <p:nvPr/>
        </p:nvSpPr>
        <p:spPr>
          <a:xfrm>
            <a:off x="3085817" y="4627626"/>
            <a:ext cx="3924585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r" defTabSz="914400">
              <a:spcBef>
                <a:spcPts val="1000"/>
              </a:spcBef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Schmid and Mohr 1997</a:t>
            </a:r>
          </a:p>
        </p:txBody>
      </p:sp>
      <p:pic>
        <p:nvPicPr>
          <p:cNvPr id="134" name="groundhog1" descr="groundhog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12681" y="2619021"/>
            <a:ext cx="2314222" cy="1851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groundhog2" descr="groundhog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56217" y="2589670"/>
            <a:ext cx="2354863" cy="1887504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ivic and Zisserman, 2003"/>
          <p:cNvSpPr txBox="1"/>
          <p:nvPr/>
        </p:nvSpPr>
        <p:spPr>
          <a:xfrm>
            <a:off x="8079740" y="4627626"/>
            <a:ext cx="4334934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spcBef>
                <a:spcPts val="1000"/>
              </a:spcBef>
              <a:defRPr sz="2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Sivic and Zisserman, 2003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8" name="Table"/>
          <p:cNvGraphicFramePr/>
          <p:nvPr/>
        </p:nvGraphicFramePr>
        <p:xfrm>
          <a:off x="2269380" y="4509798"/>
          <a:ext cx="2419450" cy="497840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419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4194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53585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A6AAA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26607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529" name="Rectangle"/>
          <p:cNvSpPr/>
          <p:nvPr/>
        </p:nvSpPr>
        <p:spPr>
          <a:xfrm>
            <a:off x="1017641" y="6946056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0" name="Rectangle"/>
          <p:cNvSpPr/>
          <p:nvPr/>
        </p:nvSpPr>
        <p:spPr>
          <a:xfrm>
            <a:off x="2269410" y="6946056"/>
            <a:ext cx="1198379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1" name="Rectangle"/>
          <p:cNvSpPr/>
          <p:nvPr/>
        </p:nvSpPr>
        <p:spPr>
          <a:xfrm>
            <a:off x="3515964" y="6946056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2" name="Rectangle"/>
          <p:cNvSpPr/>
          <p:nvPr/>
        </p:nvSpPr>
        <p:spPr>
          <a:xfrm>
            <a:off x="4772426" y="6946056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Rectangle"/>
          <p:cNvSpPr/>
          <p:nvPr/>
        </p:nvSpPr>
        <p:spPr>
          <a:xfrm>
            <a:off x="4772426" y="5725790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4" name="Rectangle"/>
          <p:cNvSpPr/>
          <p:nvPr/>
        </p:nvSpPr>
        <p:spPr>
          <a:xfrm>
            <a:off x="3515964" y="5725790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5" name="Rectangle"/>
          <p:cNvSpPr/>
          <p:nvPr/>
        </p:nvSpPr>
        <p:spPr>
          <a:xfrm>
            <a:off x="2269410" y="5725790"/>
            <a:ext cx="1198379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6" name="Rectangle"/>
          <p:cNvSpPr/>
          <p:nvPr/>
        </p:nvSpPr>
        <p:spPr>
          <a:xfrm>
            <a:off x="1017641" y="5725790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7" name="Rectangle"/>
          <p:cNvSpPr/>
          <p:nvPr/>
        </p:nvSpPr>
        <p:spPr>
          <a:xfrm>
            <a:off x="2269410" y="4509432"/>
            <a:ext cx="1198379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8" name="Rectangle"/>
          <p:cNvSpPr/>
          <p:nvPr/>
        </p:nvSpPr>
        <p:spPr>
          <a:xfrm>
            <a:off x="1017641" y="4509432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9" name="Rectangle"/>
          <p:cNvSpPr/>
          <p:nvPr/>
        </p:nvSpPr>
        <p:spPr>
          <a:xfrm>
            <a:off x="4772426" y="4509432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0" name="Rectangle"/>
          <p:cNvSpPr/>
          <p:nvPr/>
        </p:nvSpPr>
        <p:spPr>
          <a:xfrm>
            <a:off x="3515964" y="4509432"/>
            <a:ext cx="1198378" cy="116484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1" name="Rectangle"/>
          <p:cNvSpPr/>
          <p:nvPr/>
        </p:nvSpPr>
        <p:spPr>
          <a:xfrm>
            <a:off x="2269410" y="3293074"/>
            <a:ext cx="1198379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2" name="Rectangle"/>
          <p:cNvSpPr/>
          <p:nvPr/>
        </p:nvSpPr>
        <p:spPr>
          <a:xfrm>
            <a:off x="1017641" y="3293074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3" name="Rectangle"/>
          <p:cNvSpPr/>
          <p:nvPr/>
        </p:nvSpPr>
        <p:spPr>
          <a:xfrm>
            <a:off x="3515964" y="3293074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4" name="Rectangle"/>
          <p:cNvSpPr/>
          <p:nvPr/>
        </p:nvSpPr>
        <p:spPr>
          <a:xfrm>
            <a:off x="4772426" y="3293074"/>
            <a:ext cx="1198378" cy="1164841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5" name="SURF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SURF</a:t>
            </a:r>
          </a:p>
          <a:p>
            <a:pPr>
              <a:defRPr sz="3000"/>
            </a:pPr>
            <a:r>
              <a:t>(‘Speeded’ Up Robust Features)</a:t>
            </a:r>
          </a:p>
        </p:txBody>
      </p:sp>
      <p:sp>
        <p:nvSpPr>
          <p:cNvPr id="546" name="4 x 4 cell grid"/>
          <p:cNvSpPr txBox="1"/>
          <p:nvPr/>
        </p:nvSpPr>
        <p:spPr>
          <a:xfrm>
            <a:off x="2765126" y="2771769"/>
            <a:ext cx="149893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 x 4 cell grid</a:t>
            </a:r>
          </a:p>
        </p:txBody>
      </p:sp>
      <p:sp>
        <p:nvSpPr>
          <p:cNvPr id="547" name="Each cell is represented by 4 values:"/>
          <p:cNvSpPr txBox="1"/>
          <p:nvPr/>
        </p:nvSpPr>
        <p:spPr>
          <a:xfrm>
            <a:off x="7661506" y="3255355"/>
            <a:ext cx="388252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Each cell is represented by 4 values: </a:t>
            </a:r>
          </a:p>
        </p:txBody>
      </p:sp>
      <p:pic>
        <p:nvPicPr>
          <p:cNvPr id="548" name="latex-image-2.pdf" descr="latex-image-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01662" y="4326714"/>
            <a:ext cx="3802217" cy="519559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How big is the SURF descriptor?"/>
          <p:cNvSpPr txBox="1"/>
          <p:nvPr/>
        </p:nvSpPr>
        <p:spPr>
          <a:xfrm>
            <a:off x="6599232" y="8343962"/>
            <a:ext cx="566089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How big is the SURF descriptor?</a:t>
            </a:r>
          </a:p>
        </p:txBody>
      </p:sp>
      <p:pic>
        <p:nvPicPr>
          <p:cNvPr id="558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57389" y="3427187"/>
            <a:ext cx="3146128" cy="1415519"/>
          </a:xfrm>
          <a:prstGeom prst="rect">
            <a:avLst/>
          </a:prstGeom>
        </p:spPr>
      </p:pic>
      <p:sp>
        <p:nvSpPr>
          <p:cNvPr id="551" name="5 x 5 sample points"/>
          <p:cNvSpPr txBox="1"/>
          <p:nvPr/>
        </p:nvSpPr>
        <p:spPr>
          <a:xfrm>
            <a:off x="3503676" y="5840264"/>
            <a:ext cx="122377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5 x 5 sample points</a:t>
            </a:r>
          </a:p>
        </p:txBody>
      </p:sp>
      <p:graphicFrame>
        <p:nvGraphicFramePr>
          <p:cNvPr id="552" name="Table"/>
          <p:cNvGraphicFramePr/>
          <p:nvPr/>
        </p:nvGraphicFramePr>
        <p:xfrm>
          <a:off x="8058538" y="6277988"/>
          <a:ext cx="1117916" cy="1991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79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53" name="Table"/>
          <p:cNvGraphicFramePr/>
          <p:nvPr/>
        </p:nvGraphicFramePr>
        <p:xfrm>
          <a:off x="10029081" y="6277988"/>
          <a:ext cx="1117916" cy="1991360"/>
        </p:xfrm>
        <a:graphic>
          <a:graphicData uri="http://schemas.openxmlformats.org/drawingml/2006/table">
            <a:tbl>
              <a:tblPr>
                <a:tableStyleId>{C7B018BB-80A7-4F77-B60F-C8B233D01FF8}</a:tableStyleId>
              </a:tblPr>
              <a:tblGrid>
                <a:gridCol w="2794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94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T w="12700">
                      <a:solidFill>
                        <a:srgbClr val="606060"/>
                      </a:solidFill>
                      <a:miter lim="400000"/>
                    </a:lnT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8430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606060"/>
                      </a:solidFill>
                      <a:miter lim="400000"/>
                    </a:lnL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606060"/>
                      </a:solidFill>
                      <a:miter lim="400000"/>
                    </a:lnR>
                    <a:lnB w="12700">
                      <a:solidFill>
                        <a:srgbClr val="60606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54" name="Haar wavelets filters"/>
          <p:cNvSpPr txBox="1"/>
          <p:nvPr/>
        </p:nvSpPr>
        <p:spPr>
          <a:xfrm>
            <a:off x="8516691" y="5585669"/>
            <a:ext cx="217215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Haar wavelets filters</a:t>
            </a:r>
          </a:p>
        </p:txBody>
      </p:sp>
      <p:pic>
        <p:nvPicPr>
          <p:cNvPr id="556" name="latex-image-4.pdf" descr="latex-image-4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8016" y="7466325"/>
            <a:ext cx="4064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(Gaussian weighted from center)"/>
          <p:cNvSpPr txBox="1"/>
          <p:nvPr/>
        </p:nvSpPr>
        <p:spPr>
          <a:xfrm>
            <a:off x="8242968" y="5885873"/>
            <a:ext cx="271960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(Gaussian weighted from center)</a:t>
            </a:r>
          </a:p>
        </p:txBody>
      </p:sp>
      <p:sp>
        <p:nvSpPr>
          <p:cNvPr id="32" name="64 dimensions">
            <a:extLst>
              <a:ext uri="{FF2B5EF4-FFF2-40B4-BE49-F238E27FC236}">
                <a16:creationId xmlns:a16="http://schemas.microsoft.com/office/drawing/2014/main" xmlns="" id="{BF99BAA7-5A48-42D8-938E-C40F6B465B22}"/>
              </a:ext>
            </a:extLst>
          </p:cNvPr>
          <p:cNvSpPr txBox="1"/>
          <p:nvPr/>
        </p:nvSpPr>
        <p:spPr>
          <a:xfrm>
            <a:off x="8306988" y="8977377"/>
            <a:ext cx="2591563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64 dimensions</a:t>
            </a:r>
          </a:p>
        </p:txBody>
      </p:sp>
      <p:pic>
        <p:nvPicPr>
          <p:cNvPr id="33" name="latex-image-3.pdf" descr="latex-image-3.pdf">
            <a:extLst>
              <a:ext uri="{FF2B5EF4-FFF2-40B4-BE49-F238E27FC236}">
                <a16:creationId xmlns:a16="http://schemas.microsoft.com/office/drawing/2014/main" xmlns="" id="{5F29FA11-3818-4194-83DC-C2A09BFE1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00343" y="7733025"/>
            <a:ext cx="41910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650923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Image" descr="Image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820" y="2233162"/>
            <a:ext cx="3175001" cy="3175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596" name="Image" descr="Imag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6720" y="2233162"/>
            <a:ext cx="3175001" cy="3175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597" name="Image" descr="Imag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95979" y="2233162"/>
            <a:ext cx="3175001" cy="3175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59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71132" y="5960325"/>
            <a:ext cx="2540001" cy="1747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59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700028" y="5973892"/>
            <a:ext cx="2540001" cy="1720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731840" y="5962865"/>
            <a:ext cx="2540001" cy="1742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latex-image-13.pdf" descr="latex-image-1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943812" y="5991171"/>
            <a:ext cx="703377" cy="168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latex-image-13.pdf" descr="latex-image-1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13540" y="5991171"/>
            <a:ext cx="703378" cy="1685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latex-image-13.pdf" descr="latex-image-13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95118" y="5991171"/>
            <a:ext cx="703377" cy="168556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559804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GIST descriptor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251445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I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GIST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52" r="652" b="28252"/>
          <a:stretch>
            <a:fillRect/>
          </a:stretch>
        </p:blipFill>
        <p:spPr>
          <a:xfrm>
            <a:off x="8479667" y="2954192"/>
            <a:ext cx="2965783" cy="186816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Compute filter responses (filter bank of Gabor filters)…"/>
          <p:cNvSpPr txBox="1"/>
          <p:nvPr/>
        </p:nvSpPr>
        <p:spPr>
          <a:xfrm>
            <a:off x="609358" y="2540000"/>
            <a:ext cx="5866312" cy="642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800"/>
              </a:spcBef>
              <a:buSzPct val="100000"/>
              <a:buAutoNum type="arabicPeriod"/>
              <a:defRPr sz="3000"/>
            </a:pPr>
            <a:r>
              <a:t>Compute filter responses (filter bank of Gabor filters)</a:t>
            </a:r>
          </a:p>
          <a:p>
            <a:pPr marL="635000" indent="-635000" algn="l">
              <a:spcBef>
                <a:spcPts val="5800"/>
              </a:spcBef>
              <a:buSzPct val="100000"/>
              <a:buAutoNum type="arabicPeriod"/>
              <a:defRPr sz="3000"/>
            </a:pPr>
            <a:r>
              <a:t>Divide image patch into 4 x 4 cells</a:t>
            </a:r>
          </a:p>
          <a:p>
            <a:pPr marL="635000" indent="-635000" algn="l">
              <a:spcBef>
                <a:spcPts val="5800"/>
              </a:spcBef>
              <a:buSzPct val="100000"/>
              <a:buAutoNum type="arabicPeriod"/>
              <a:defRPr sz="3000"/>
            </a:pPr>
            <a:r>
              <a:t>Compute filter response averages for each cell</a:t>
            </a:r>
          </a:p>
          <a:p>
            <a:pPr marL="635000" indent="-635000" algn="l">
              <a:spcBef>
                <a:spcPts val="5800"/>
              </a:spcBef>
              <a:buSzPct val="100000"/>
              <a:buAutoNum type="arabicPeriod"/>
              <a:defRPr sz="3000"/>
            </a:pPr>
            <a:r>
              <a:t>Size of descriptor is 4 x 4 x N, where N is the size of the filter bank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40459" y="5427483"/>
            <a:ext cx="2644262" cy="2644262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quare"/>
          <p:cNvSpPr/>
          <p:nvPr/>
        </p:nvSpPr>
        <p:spPr>
          <a:xfrm>
            <a:off x="8671739" y="5463526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8" name="Square"/>
          <p:cNvSpPr/>
          <p:nvPr/>
        </p:nvSpPr>
        <p:spPr>
          <a:xfrm>
            <a:off x="9328269" y="5463526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9" name="Square"/>
          <p:cNvSpPr/>
          <p:nvPr/>
        </p:nvSpPr>
        <p:spPr>
          <a:xfrm>
            <a:off x="9984798" y="5463526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0" name="Square"/>
          <p:cNvSpPr/>
          <p:nvPr/>
        </p:nvSpPr>
        <p:spPr>
          <a:xfrm>
            <a:off x="10641327" y="5463526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1" name="Square"/>
          <p:cNvSpPr/>
          <p:nvPr/>
        </p:nvSpPr>
        <p:spPr>
          <a:xfrm>
            <a:off x="8671739" y="612005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2" name="Square"/>
          <p:cNvSpPr/>
          <p:nvPr/>
        </p:nvSpPr>
        <p:spPr>
          <a:xfrm>
            <a:off x="9328269" y="612005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3" name="Square"/>
          <p:cNvSpPr/>
          <p:nvPr/>
        </p:nvSpPr>
        <p:spPr>
          <a:xfrm>
            <a:off x="9984798" y="612005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4" name="Square"/>
          <p:cNvSpPr/>
          <p:nvPr/>
        </p:nvSpPr>
        <p:spPr>
          <a:xfrm>
            <a:off x="10641327" y="612005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5" name="Square"/>
          <p:cNvSpPr/>
          <p:nvPr/>
        </p:nvSpPr>
        <p:spPr>
          <a:xfrm>
            <a:off x="8671739" y="677658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6" name="Square"/>
          <p:cNvSpPr/>
          <p:nvPr/>
        </p:nvSpPr>
        <p:spPr>
          <a:xfrm>
            <a:off x="9328269" y="677658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Square"/>
          <p:cNvSpPr/>
          <p:nvPr/>
        </p:nvSpPr>
        <p:spPr>
          <a:xfrm>
            <a:off x="9984798" y="677658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8" name="Square"/>
          <p:cNvSpPr/>
          <p:nvPr/>
        </p:nvSpPr>
        <p:spPr>
          <a:xfrm>
            <a:off x="10641327" y="677658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" name="Square"/>
          <p:cNvSpPr/>
          <p:nvPr/>
        </p:nvSpPr>
        <p:spPr>
          <a:xfrm>
            <a:off x="8671739" y="743311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0" name="Square"/>
          <p:cNvSpPr/>
          <p:nvPr/>
        </p:nvSpPr>
        <p:spPr>
          <a:xfrm>
            <a:off x="9328269" y="743311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1" name="Square"/>
          <p:cNvSpPr/>
          <p:nvPr/>
        </p:nvSpPr>
        <p:spPr>
          <a:xfrm>
            <a:off x="9984798" y="743311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42" name="Square"/>
          <p:cNvSpPr/>
          <p:nvPr/>
        </p:nvSpPr>
        <p:spPr>
          <a:xfrm>
            <a:off x="10641327" y="7433116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143" name="2D Column Chart"/>
          <p:cNvGraphicFramePr/>
          <p:nvPr/>
        </p:nvGraphicFramePr>
        <p:xfrm>
          <a:off x="8694007" y="8291424"/>
          <a:ext cx="2537166" cy="93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8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886328" y="7841983"/>
            <a:ext cx="276506" cy="78837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45" name="Filter bank"/>
          <p:cNvSpPr txBox="1"/>
          <p:nvPr/>
        </p:nvSpPr>
        <p:spPr>
          <a:xfrm>
            <a:off x="9371887" y="2505967"/>
            <a:ext cx="118140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Filter bank</a:t>
            </a:r>
          </a:p>
        </p:txBody>
      </p:sp>
      <p:sp>
        <p:nvSpPr>
          <p:cNvPr id="146" name="4 x 4 cell"/>
          <p:cNvSpPr txBox="1"/>
          <p:nvPr/>
        </p:nvSpPr>
        <p:spPr>
          <a:xfrm>
            <a:off x="9528471" y="5041963"/>
            <a:ext cx="102915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 x 4 cell</a:t>
            </a:r>
          </a:p>
        </p:txBody>
      </p:sp>
      <p:sp>
        <p:nvSpPr>
          <p:cNvPr id="147" name="averaged filter responses"/>
          <p:cNvSpPr txBox="1"/>
          <p:nvPr/>
        </p:nvSpPr>
        <p:spPr>
          <a:xfrm>
            <a:off x="8603062" y="9041100"/>
            <a:ext cx="271439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averaged filter responses</a:t>
            </a:r>
          </a:p>
        </p:txBody>
      </p:sp>
    </p:spTree>
    <p:extLst>
      <p:ext uri="{BB962C8B-B14F-4D97-AF65-F5344CB8AC3E}">
        <p14:creationId xmlns:p14="http://schemas.microsoft.com/office/powerpoint/2010/main" val="236268892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abor Filter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Gabor Filters</a:t>
            </a:r>
            <a:endParaRPr sz="3000"/>
          </a:p>
          <a:p>
            <a:pPr>
              <a:defRPr sz="3000"/>
            </a:pPr>
            <a:r>
              <a:t>(1D examples)</a:t>
            </a:r>
          </a:p>
        </p:txBody>
      </p:sp>
      <p:grpSp>
        <p:nvGrpSpPr>
          <p:cNvPr id="153" name="Group"/>
          <p:cNvGrpSpPr/>
          <p:nvPr/>
        </p:nvGrpSpPr>
        <p:grpSpPr>
          <a:xfrm>
            <a:off x="177235" y="2783814"/>
            <a:ext cx="12650330" cy="4991948"/>
            <a:chOff x="0" y="0"/>
            <a:chExt cx="12650328" cy="4991946"/>
          </a:xfrm>
        </p:grpSpPr>
        <p:pic>
          <p:nvPicPr>
            <p:cNvPr id="151" name="gp1" descr="gp1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83039" cy="49919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gp2" descr="gp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29987" y="36173"/>
              <a:ext cx="6320343" cy="4929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54" name="txp_fig" descr="txp_fi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0835" y="7956076"/>
            <a:ext cx="4840677" cy="1171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txp_fig" descr="txp_fi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9944" y="7956076"/>
            <a:ext cx="4660055" cy="11717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7634250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e2-3" descr="ge2-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850" y="5211874"/>
            <a:ext cx="3917246" cy="3917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ge2-3-s" descr="ge2-3-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76822" y="477940"/>
            <a:ext cx="6000645" cy="4504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ge4-3-45" descr="ge4-3-4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43777" y="5211874"/>
            <a:ext cx="3917246" cy="39172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ge6-3-45" descr="ge6-3-4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17704" y="5211874"/>
            <a:ext cx="3917245" cy="391724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High frequency along axis"/>
          <p:cNvSpPr txBox="1"/>
          <p:nvPr/>
        </p:nvSpPr>
        <p:spPr>
          <a:xfrm>
            <a:off x="822662" y="8531629"/>
            <a:ext cx="3211622" cy="44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High frequency along axis</a:t>
            </a:r>
          </a:p>
        </p:txBody>
      </p:sp>
      <p:sp>
        <p:nvSpPr>
          <p:cNvPr id="162" name="Lower frequency (diagonal)"/>
          <p:cNvSpPr txBox="1"/>
          <p:nvPr/>
        </p:nvSpPr>
        <p:spPr>
          <a:xfrm>
            <a:off x="4815068" y="8579336"/>
            <a:ext cx="3374664" cy="44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Lower frequency (diagonal)</a:t>
            </a:r>
          </a:p>
        </p:txBody>
      </p:sp>
      <p:sp>
        <p:nvSpPr>
          <p:cNvPr id="163" name="Even lower frequency"/>
          <p:cNvSpPr txBox="1"/>
          <p:nvPr/>
        </p:nvSpPr>
        <p:spPr>
          <a:xfrm>
            <a:off x="9222630" y="8579336"/>
            <a:ext cx="2707393" cy="44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Even lower frequency</a:t>
            </a:r>
          </a:p>
        </p:txBody>
      </p:sp>
      <p:pic>
        <p:nvPicPr>
          <p:cNvPr id="164" name="txp_fig" descr="txp_fi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9067" y="2379888"/>
            <a:ext cx="4664400" cy="700614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2D Gabor Filters"/>
          <p:cNvSpPr txBox="1"/>
          <p:nvPr/>
        </p:nvSpPr>
        <p:spPr>
          <a:xfrm>
            <a:off x="694542" y="423968"/>
            <a:ext cx="34678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2D Gabor Filters</a:t>
            </a:r>
          </a:p>
        </p:txBody>
      </p:sp>
    </p:spTree>
    <p:extLst>
      <p:ext uri="{BB962C8B-B14F-4D97-AF65-F5344CB8AC3E}">
        <p14:creationId xmlns:p14="http://schemas.microsoft.com/office/powerpoint/2010/main" val="1909676303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D15" descr="D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3001" y="319265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d15po" descr="d15po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7400" y="5730854"/>
            <a:ext cx="3810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d15po3" descr="d15po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1452" y="5730854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d15pot" descr="d15pot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43347" y="5730854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go6-3" descr="go6-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13001" y="4295060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go6-3-45" descr="go6-3-4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39343" y="4295060"/>
            <a:ext cx="12700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go6-3-p" descr="go6-3-p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069319" y="4295060"/>
            <a:ext cx="1270001" cy="1270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13505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6-3" descr="go6-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055" y="646370"/>
            <a:ext cx="3823295" cy="3823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go6-3-s" descr="go6-3-s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90958" y="623924"/>
            <a:ext cx="5155596" cy="3868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DG" descr="D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0958" y="5319675"/>
            <a:ext cx="5155597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dg1" descr="dg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8246" y="5319675"/>
            <a:ext cx="4866914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Odd Gabor filter"/>
          <p:cNvSpPr txBox="1"/>
          <p:nvPr/>
        </p:nvSpPr>
        <p:spPr>
          <a:xfrm>
            <a:off x="5553777" y="1807193"/>
            <a:ext cx="1608564" cy="150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30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Odd Gabor filter</a:t>
            </a:r>
          </a:p>
        </p:txBody>
      </p:sp>
      <p:sp>
        <p:nvSpPr>
          <p:cNvPr id="185" name="Gaussian…"/>
          <p:cNvSpPr txBox="1"/>
          <p:nvPr/>
        </p:nvSpPr>
        <p:spPr>
          <a:xfrm>
            <a:off x="5444746" y="6460484"/>
            <a:ext cx="1826626" cy="1044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defTabSz="914400">
              <a:defRPr sz="3000">
                <a:uFill>
                  <a:solidFill>
                    <a:srgbClr val="000000"/>
                  </a:solidFill>
                </a:uFill>
              </a:defRPr>
            </a:pPr>
            <a:r>
              <a:t>Gaussian</a:t>
            </a:r>
          </a:p>
          <a:p>
            <a:pPr defTabSz="914400">
              <a:defRPr sz="3000">
                <a:uFill>
                  <a:solidFill>
                    <a:srgbClr val="000000"/>
                  </a:solidFill>
                </a:uFill>
              </a:defRPr>
            </a:pPr>
            <a:r>
              <a:t>Derivative</a:t>
            </a:r>
          </a:p>
        </p:txBody>
      </p:sp>
      <p:sp>
        <p:nvSpPr>
          <p:cNvPr id="186" name="… looks a lot like…"/>
          <p:cNvSpPr txBox="1"/>
          <p:nvPr/>
        </p:nvSpPr>
        <p:spPr>
          <a:xfrm>
            <a:off x="4344549" y="4552950"/>
            <a:ext cx="40270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… looks a lot like…</a:t>
            </a:r>
          </a:p>
        </p:txBody>
      </p:sp>
    </p:spTree>
    <p:extLst>
      <p:ext uri="{BB962C8B-B14F-4D97-AF65-F5344CB8AC3E}">
        <p14:creationId xmlns:p14="http://schemas.microsoft.com/office/powerpoint/2010/main" val="110420134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e6-3-s" descr="ge6-3-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8463" y="571162"/>
            <a:ext cx="5731397" cy="4300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ge6-3" descr="ge6-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631" y="816222"/>
            <a:ext cx="3810001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lapl" descr="lapl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7119" y="5372437"/>
            <a:ext cx="4659026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lapl2" descr="lapl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4678" y="5372437"/>
            <a:ext cx="4998968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Even Gabor filter"/>
          <p:cNvSpPr txBox="1"/>
          <p:nvPr/>
        </p:nvSpPr>
        <p:spPr>
          <a:xfrm>
            <a:off x="5442551" y="1970398"/>
            <a:ext cx="1815720" cy="150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30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Even Gabor filter</a:t>
            </a:r>
          </a:p>
        </p:txBody>
      </p:sp>
      <p:sp>
        <p:nvSpPr>
          <p:cNvPr id="193" name="Laplacian"/>
          <p:cNvSpPr txBox="1"/>
          <p:nvPr/>
        </p:nvSpPr>
        <p:spPr>
          <a:xfrm>
            <a:off x="5442551" y="6764738"/>
            <a:ext cx="1815720" cy="58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914400">
              <a:defRPr sz="30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Laplacian</a:t>
            </a:r>
          </a:p>
        </p:txBody>
      </p:sp>
      <p:sp>
        <p:nvSpPr>
          <p:cNvPr id="194" name="… looks a lot like…"/>
          <p:cNvSpPr txBox="1"/>
          <p:nvPr/>
        </p:nvSpPr>
        <p:spPr>
          <a:xfrm>
            <a:off x="4344549" y="4552950"/>
            <a:ext cx="402701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… looks a lot like…</a:t>
            </a:r>
          </a:p>
        </p:txBody>
      </p:sp>
    </p:spTree>
    <p:extLst>
      <p:ext uri="{BB962C8B-B14F-4D97-AF65-F5344CB8AC3E}">
        <p14:creationId xmlns:p14="http://schemas.microsoft.com/office/powerpoint/2010/main" val="71376804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f scale small compared to inverse frequency, the Gabor filters become derivative operators"/>
          <p:cNvSpPr txBox="1"/>
          <p:nvPr/>
        </p:nvSpPr>
        <p:spPr>
          <a:xfrm>
            <a:off x="1461999" y="1400025"/>
            <a:ext cx="10080801" cy="1222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If scale small compared to inverse frequency, the Gabor filters become derivative operators</a:t>
            </a:r>
          </a:p>
        </p:txBody>
      </p:sp>
      <p:pic>
        <p:nvPicPr>
          <p:cNvPr id="197" name="gp3" descr="g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54593"/>
            <a:ext cx="6646899" cy="5238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gp4" descr="gp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3058" y="2961367"/>
            <a:ext cx="6601742" cy="5177085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σ = 2  f = 1/6"/>
          <p:cNvSpPr txBox="1"/>
          <p:nvPr/>
        </p:nvSpPr>
        <p:spPr>
          <a:xfrm>
            <a:off x="433493" y="3300033"/>
            <a:ext cx="1754111" cy="485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algn="l" defTabSz="9144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Symbol"/>
                <a:ea typeface="Symbol"/>
                <a:cs typeface="Symbol"/>
                <a:sym typeface="Symbol"/>
              </a:rPr>
              <a:t>s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2  </a:t>
            </a:r>
            <a:r>
              <a:rPr i="1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>
                <a:latin typeface="Times New Roman"/>
                <a:ea typeface="Times New Roman"/>
                <a:cs typeface="Times New Roman"/>
                <a:sym typeface="Times New Roman"/>
              </a:rPr>
              <a:t> = 1/6</a:t>
            </a:r>
          </a:p>
        </p:txBody>
      </p:sp>
      <p:pic>
        <p:nvPicPr>
          <p:cNvPr id="200" name="image.pdf" descr="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0053" y="6659607"/>
            <a:ext cx="1300481" cy="1074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.pdf" descr="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54080" y="6659607"/>
            <a:ext cx="1451752" cy="10747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3837028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mage mosai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 mosaicing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2763520" y="2393526"/>
            <a:ext cx="7477760" cy="6719148"/>
            <a:chOff x="0" y="0"/>
            <a:chExt cx="7477759" cy="6719146"/>
          </a:xfrm>
        </p:grpSpPr>
        <p:pic>
          <p:nvPicPr>
            <p:cNvPr id="139" name="image27.png" descr="image27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7477760" cy="26370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image28.png" descr="image28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67896"/>
              <a:ext cx="7477760" cy="19576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1" name="image29.png" descr="image29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4687345"/>
              <a:ext cx="7477760" cy="20318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52" r="652" b="28252"/>
          <a:stretch>
            <a:fillRect/>
          </a:stretch>
        </p:blipFill>
        <p:spPr>
          <a:xfrm>
            <a:off x="1534064" y="1747178"/>
            <a:ext cx="9936651" cy="625916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Directional edge detectors"/>
          <p:cNvSpPr txBox="1"/>
          <p:nvPr/>
        </p:nvSpPr>
        <p:spPr>
          <a:xfrm>
            <a:off x="3524959" y="884785"/>
            <a:ext cx="554355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Directional edge detectors</a:t>
            </a:r>
          </a:p>
        </p:txBody>
      </p:sp>
    </p:spTree>
    <p:extLst>
      <p:ext uri="{BB962C8B-B14F-4D97-AF65-F5344CB8AC3E}">
        <p14:creationId xmlns:p14="http://schemas.microsoft.com/office/powerpoint/2010/main" val="428716382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I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GIST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52" r="652" b="28252"/>
          <a:stretch>
            <a:fillRect/>
          </a:stretch>
        </p:blipFill>
        <p:spPr>
          <a:xfrm>
            <a:off x="9612234" y="2886576"/>
            <a:ext cx="2965784" cy="1868169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Compute filter responses (filter bank of Gabor filters)…"/>
          <p:cNvSpPr txBox="1"/>
          <p:nvPr/>
        </p:nvSpPr>
        <p:spPr>
          <a:xfrm>
            <a:off x="629131" y="2861647"/>
            <a:ext cx="8837519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1400"/>
              </a:spcBef>
              <a:buSzPct val="100000"/>
              <a:buAutoNum type="arabicPeriod"/>
              <a:defRPr sz="2400"/>
            </a:pPr>
            <a:r>
              <a:t>Compute filter responses (filter bank of Gabor filters)</a:t>
            </a:r>
          </a:p>
          <a:p>
            <a:pPr marL="635000" indent="-635000" algn="l">
              <a:spcBef>
                <a:spcPts val="1400"/>
              </a:spcBef>
              <a:buSzPct val="100000"/>
              <a:buAutoNum type="arabicPeriod"/>
              <a:defRPr sz="2400"/>
            </a:pPr>
            <a:r>
              <a:t>Divide image patch into 4 x 4 cells</a:t>
            </a:r>
          </a:p>
          <a:p>
            <a:pPr marL="635000" indent="-635000" algn="l">
              <a:spcBef>
                <a:spcPts val="1400"/>
              </a:spcBef>
              <a:buSzPct val="100000"/>
              <a:buAutoNum type="arabicPeriod"/>
              <a:defRPr sz="2400"/>
            </a:pPr>
            <a:r>
              <a:t>Compute filter response averages for each cell</a:t>
            </a:r>
          </a:p>
          <a:p>
            <a:pPr marL="635000" indent="-635000" algn="l">
              <a:spcBef>
                <a:spcPts val="1400"/>
              </a:spcBef>
              <a:buSzPct val="100000"/>
              <a:buAutoNum type="arabicPeriod"/>
              <a:defRPr sz="2400"/>
            </a:pPr>
            <a:r>
              <a:t>Size of descriptor is 4 x 4 x N, where N is the size of the filter bank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3026" y="5359867"/>
            <a:ext cx="2644262" cy="264426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quare"/>
          <p:cNvSpPr/>
          <p:nvPr/>
        </p:nvSpPr>
        <p:spPr>
          <a:xfrm>
            <a:off x="9804306" y="5395910"/>
            <a:ext cx="607455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1" name="Square"/>
          <p:cNvSpPr/>
          <p:nvPr/>
        </p:nvSpPr>
        <p:spPr>
          <a:xfrm>
            <a:off x="10460836" y="5395910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2" name="Square"/>
          <p:cNvSpPr/>
          <p:nvPr/>
        </p:nvSpPr>
        <p:spPr>
          <a:xfrm>
            <a:off x="11117365" y="5395910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3" name="Square"/>
          <p:cNvSpPr/>
          <p:nvPr/>
        </p:nvSpPr>
        <p:spPr>
          <a:xfrm>
            <a:off x="11773894" y="5395910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4" name="Square"/>
          <p:cNvSpPr/>
          <p:nvPr/>
        </p:nvSpPr>
        <p:spPr>
          <a:xfrm>
            <a:off x="9804306" y="6052440"/>
            <a:ext cx="607455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5" name="Square"/>
          <p:cNvSpPr/>
          <p:nvPr/>
        </p:nvSpPr>
        <p:spPr>
          <a:xfrm>
            <a:off x="10460836" y="605244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6" name="Square"/>
          <p:cNvSpPr/>
          <p:nvPr/>
        </p:nvSpPr>
        <p:spPr>
          <a:xfrm>
            <a:off x="11117365" y="605244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7" name="Square"/>
          <p:cNvSpPr/>
          <p:nvPr/>
        </p:nvSpPr>
        <p:spPr>
          <a:xfrm>
            <a:off x="11773894" y="605244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8" name="Square"/>
          <p:cNvSpPr/>
          <p:nvPr/>
        </p:nvSpPr>
        <p:spPr>
          <a:xfrm>
            <a:off x="9804306" y="6708970"/>
            <a:ext cx="607455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19" name="Square"/>
          <p:cNvSpPr/>
          <p:nvPr/>
        </p:nvSpPr>
        <p:spPr>
          <a:xfrm>
            <a:off x="10460836" y="670897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0" name="Square"/>
          <p:cNvSpPr/>
          <p:nvPr/>
        </p:nvSpPr>
        <p:spPr>
          <a:xfrm>
            <a:off x="11117365" y="670897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1" name="Square"/>
          <p:cNvSpPr/>
          <p:nvPr/>
        </p:nvSpPr>
        <p:spPr>
          <a:xfrm>
            <a:off x="11773894" y="670897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2" name="Square"/>
          <p:cNvSpPr/>
          <p:nvPr/>
        </p:nvSpPr>
        <p:spPr>
          <a:xfrm>
            <a:off x="9804306" y="7365500"/>
            <a:ext cx="607455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3" name="Square"/>
          <p:cNvSpPr/>
          <p:nvPr/>
        </p:nvSpPr>
        <p:spPr>
          <a:xfrm>
            <a:off x="10460836" y="736550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4" name="Square"/>
          <p:cNvSpPr/>
          <p:nvPr/>
        </p:nvSpPr>
        <p:spPr>
          <a:xfrm>
            <a:off x="11117365" y="736550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25" name="Square"/>
          <p:cNvSpPr/>
          <p:nvPr/>
        </p:nvSpPr>
        <p:spPr>
          <a:xfrm>
            <a:off x="11773894" y="736550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226" name="2D Column Chart"/>
          <p:cNvGraphicFramePr/>
          <p:nvPr/>
        </p:nvGraphicFramePr>
        <p:xfrm>
          <a:off x="9826574" y="8223808"/>
          <a:ext cx="2537166" cy="93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2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18895" y="7774367"/>
            <a:ext cx="276507" cy="78837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8" name="Filter bank"/>
          <p:cNvSpPr txBox="1"/>
          <p:nvPr/>
        </p:nvSpPr>
        <p:spPr>
          <a:xfrm>
            <a:off x="10504455" y="2438351"/>
            <a:ext cx="118140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Filter bank</a:t>
            </a:r>
          </a:p>
        </p:txBody>
      </p:sp>
      <p:sp>
        <p:nvSpPr>
          <p:cNvPr id="229" name="4 x 4 cell"/>
          <p:cNvSpPr txBox="1"/>
          <p:nvPr/>
        </p:nvSpPr>
        <p:spPr>
          <a:xfrm>
            <a:off x="10661039" y="4974347"/>
            <a:ext cx="102915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 x 4 cell</a:t>
            </a:r>
          </a:p>
        </p:txBody>
      </p:sp>
      <p:sp>
        <p:nvSpPr>
          <p:cNvPr id="230" name="averaged filter responses"/>
          <p:cNvSpPr txBox="1"/>
          <p:nvPr/>
        </p:nvSpPr>
        <p:spPr>
          <a:xfrm>
            <a:off x="9735629" y="8973484"/>
            <a:ext cx="271439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averaged filter responses</a:t>
            </a:r>
          </a:p>
        </p:txBody>
      </p:sp>
      <p:sp>
        <p:nvSpPr>
          <p:cNvPr id="231" name="What is the GIST descriptor encoding?"/>
          <p:cNvSpPr txBox="1"/>
          <p:nvPr/>
        </p:nvSpPr>
        <p:spPr>
          <a:xfrm>
            <a:off x="767103" y="6360582"/>
            <a:ext cx="80165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the GIST descriptor encoding?</a:t>
            </a:r>
          </a:p>
        </p:txBody>
      </p:sp>
    </p:spTree>
    <p:extLst>
      <p:ext uri="{BB962C8B-B14F-4D97-AF65-F5344CB8AC3E}">
        <p14:creationId xmlns:p14="http://schemas.microsoft.com/office/powerpoint/2010/main" val="354083582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I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GIST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52" r="652" b="28252"/>
          <a:stretch>
            <a:fillRect/>
          </a:stretch>
        </p:blipFill>
        <p:spPr>
          <a:xfrm>
            <a:off x="9612234" y="2886576"/>
            <a:ext cx="2965784" cy="186816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Compute filter responses (filter bank of Gabor filters)…"/>
          <p:cNvSpPr txBox="1"/>
          <p:nvPr/>
        </p:nvSpPr>
        <p:spPr>
          <a:xfrm>
            <a:off x="629131" y="2861647"/>
            <a:ext cx="8837519" cy="24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1400"/>
              </a:spcBef>
              <a:buSzPct val="100000"/>
              <a:buAutoNum type="arabicPeriod"/>
              <a:defRPr sz="2400"/>
            </a:pPr>
            <a:r>
              <a:t>Compute filter responses (filter bank of Gabor filters)</a:t>
            </a:r>
          </a:p>
          <a:p>
            <a:pPr marL="635000" indent="-635000" algn="l">
              <a:spcBef>
                <a:spcPts val="1400"/>
              </a:spcBef>
              <a:buSzPct val="100000"/>
              <a:buAutoNum type="arabicPeriod"/>
              <a:defRPr sz="2400"/>
            </a:pPr>
            <a:r>
              <a:t>Divide image patch into 4 x 4 cells</a:t>
            </a:r>
          </a:p>
          <a:p>
            <a:pPr marL="635000" indent="-635000" algn="l">
              <a:spcBef>
                <a:spcPts val="1400"/>
              </a:spcBef>
              <a:buSzPct val="100000"/>
              <a:buAutoNum type="arabicPeriod"/>
              <a:defRPr sz="2400"/>
            </a:pPr>
            <a:r>
              <a:t>Compute filter response averages for each cell</a:t>
            </a:r>
          </a:p>
          <a:p>
            <a:pPr marL="635000" indent="-635000" algn="l">
              <a:spcBef>
                <a:spcPts val="1400"/>
              </a:spcBef>
              <a:buSzPct val="100000"/>
              <a:buAutoNum type="arabicPeriod"/>
              <a:defRPr sz="2400"/>
            </a:pPr>
            <a:r>
              <a:t>Size of descriptor is 4 x 4 x N, where N is the size of the filter bank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73026" y="5359867"/>
            <a:ext cx="2644262" cy="264426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quare"/>
          <p:cNvSpPr/>
          <p:nvPr/>
        </p:nvSpPr>
        <p:spPr>
          <a:xfrm>
            <a:off x="9804306" y="5395910"/>
            <a:ext cx="607455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39" name="Square"/>
          <p:cNvSpPr/>
          <p:nvPr/>
        </p:nvSpPr>
        <p:spPr>
          <a:xfrm>
            <a:off x="10460836" y="5395910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0" name="Square"/>
          <p:cNvSpPr/>
          <p:nvPr/>
        </p:nvSpPr>
        <p:spPr>
          <a:xfrm>
            <a:off x="11117365" y="5395910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1" name="Square"/>
          <p:cNvSpPr/>
          <p:nvPr/>
        </p:nvSpPr>
        <p:spPr>
          <a:xfrm>
            <a:off x="11773894" y="5395910"/>
            <a:ext cx="607454" cy="607455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2" name="Square"/>
          <p:cNvSpPr/>
          <p:nvPr/>
        </p:nvSpPr>
        <p:spPr>
          <a:xfrm>
            <a:off x="9804306" y="6052440"/>
            <a:ext cx="607455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3" name="Square"/>
          <p:cNvSpPr/>
          <p:nvPr/>
        </p:nvSpPr>
        <p:spPr>
          <a:xfrm>
            <a:off x="10460836" y="605244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4" name="Square"/>
          <p:cNvSpPr/>
          <p:nvPr/>
        </p:nvSpPr>
        <p:spPr>
          <a:xfrm>
            <a:off x="11117365" y="605244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5" name="Square"/>
          <p:cNvSpPr/>
          <p:nvPr/>
        </p:nvSpPr>
        <p:spPr>
          <a:xfrm>
            <a:off x="11773894" y="605244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6" name="Square"/>
          <p:cNvSpPr/>
          <p:nvPr/>
        </p:nvSpPr>
        <p:spPr>
          <a:xfrm>
            <a:off x="9804306" y="6708970"/>
            <a:ext cx="607455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7" name="Square"/>
          <p:cNvSpPr/>
          <p:nvPr/>
        </p:nvSpPr>
        <p:spPr>
          <a:xfrm>
            <a:off x="10460836" y="670897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8" name="Square"/>
          <p:cNvSpPr/>
          <p:nvPr/>
        </p:nvSpPr>
        <p:spPr>
          <a:xfrm>
            <a:off x="11117365" y="670897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9" name="Square"/>
          <p:cNvSpPr/>
          <p:nvPr/>
        </p:nvSpPr>
        <p:spPr>
          <a:xfrm>
            <a:off x="11773894" y="670897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0" name="Square"/>
          <p:cNvSpPr/>
          <p:nvPr/>
        </p:nvSpPr>
        <p:spPr>
          <a:xfrm>
            <a:off x="9804306" y="7365500"/>
            <a:ext cx="607455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1" name="Square"/>
          <p:cNvSpPr/>
          <p:nvPr/>
        </p:nvSpPr>
        <p:spPr>
          <a:xfrm>
            <a:off x="10460836" y="736550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Square"/>
          <p:cNvSpPr/>
          <p:nvPr/>
        </p:nvSpPr>
        <p:spPr>
          <a:xfrm>
            <a:off x="11117365" y="736550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Square"/>
          <p:cNvSpPr/>
          <p:nvPr/>
        </p:nvSpPr>
        <p:spPr>
          <a:xfrm>
            <a:off x="11773894" y="7365500"/>
            <a:ext cx="607454" cy="607454"/>
          </a:xfrm>
          <a:prstGeom prst="rect">
            <a:avLst/>
          </a:prstGeom>
          <a:ln w="25400">
            <a:solidFill>
              <a:srgbClr val="00F9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graphicFrame>
        <p:nvGraphicFramePr>
          <p:cNvPr id="254" name="2D Column Chart"/>
          <p:cNvGraphicFramePr/>
          <p:nvPr/>
        </p:nvGraphicFramePr>
        <p:xfrm>
          <a:off x="9826574" y="8223808"/>
          <a:ext cx="2537166" cy="9307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62" name="Connection Line" descr="Connection 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018895" y="7774367"/>
            <a:ext cx="276507" cy="78837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56" name="Filter bank"/>
          <p:cNvSpPr txBox="1"/>
          <p:nvPr/>
        </p:nvSpPr>
        <p:spPr>
          <a:xfrm>
            <a:off x="10504455" y="2438351"/>
            <a:ext cx="118140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Filter bank</a:t>
            </a:r>
          </a:p>
        </p:txBody>
      </p:sp>
      <p:sp>
        <p:nvSpPr>
          <p:cNvPr id="257" name="4 x 4 cell"/>
          <p:cNvSpPr txBox="1"/>
          <p:nvPr/>
        </p:nvSpPr>
        <p:spPr>
          <a:xfrm>
            <a:off x="10661039" y="4974347"/>
            <a:ext cx="1029158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4 x 4 cell</a:t>
            </a:r>
          </a:p>
        </p:txBody>
      </p:sp>
      <p:sp>
        <p:nvSpPr>
          <p:cNvPr id="258" name="averaged filter responses"/>
          <p:cNvSpPr txBox="1"/>
          <p:nvPr/>
        </p:nvSpPr>
        <p:spPr>
          <a:xfrm>
            <a:off x="9735629" y="8973484"/>
            <a:ext cx="2714397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averaged filter responses</a:t>
            </a:r>
          </a:p>
        </p:txBody>
      </p:sp>
      <p:sp>
        <p:nvSpPr>
          <p:cNvPr id="259" name="What is the GIST descriptor encoding?"/>
          <p:cNvSpPr txBox="1"/>
          <p:nvPr/>
        </p:nvSpPr>
        <p:spPr>
          <a:xfrm>
            <a:off x="767103" y="6360582"/>
            <a:ext cx="80165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the GIST descriptor encoding?</a:t>
            </a:r>
          </a:p>
        </p:txBody>
      </p:sp>
      <p:sp>
        <p:nvSpPr>
          <p:cNvPr id="260" name="Rough spatial distribution of image gradients"/>
          <p:cNvSpPr txBox="1"/>
          <p:nvPr/>
        </p:nvSpPr>
        <p:spPr>
          <a:xfrm>
            <a:off x="2455416" y="7248332"/>
            <a:ext cx="622889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Rough spatial distribution of image gradients</a:t>
            </a:r>
          </a:p>
        </p:txBody>
      </p:sp>
    </p:spTree>
    <p:extLst>
      <p:ext uri="{BB962C8B-B14F-4D97-AF65-F5344CB8AC3E}">
        <p14:creationId xmlns:p14="http://schemas.microsoft.com/office/powerpoint/2010/main" val="308568598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67"/>
          <p:cNvSpPr txBox="1">
            <a:spLocks/>
          </p:cNvSpPr>
          <p:nvPr/>
        </p:nvSpPr>
        <p:spPr>
          <a:xfrm>
            <a:off x="381000" y="2911688"/>
            <a:ext cx="12317258" cy="52130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33" dirty="0"/>
              <a:t>Basic reading:</a:t>
            </a:r>
          </a:p>
          <a:p>
            <a:pPr marL="365771" indent="-365771">
              <a:buFont typeface="Arial" panose="020B0604020202020204" pitchFamily="34" charset="0"/>
              <a:buChar char="•"/>
            </a:pPr>
            <a:r>
              <a:rPr lang="en-US" sz="2133" dirty="0" err="1"/>
              <a:t>Szeliski</a:t>
            </a:r>
            <a:r>
              <a:rPr lang="en-US" sz="2133" dirty="0"/>
              <a:t> textbook, </a:t>
            </a:r>
            <a:r>
              <a:rPr lang="en-US" sz="2133"/>
              <a:t>Sections 4.1.2, 14.1.2.</a:t>
            </a:r>
            <a:endParaRPr lang="en-US" sz="2133" dirty="0"/>
          </a:p>
        </p:txBody>
      </p:sp>
      <p:sp>
        <p:nvSpPr>
          <p:cNvPr id="6" name="Object detection">
            <a:extLst>
              <a:ext uri="{FF2B5EF4-FFF2-40B4-BE49-F238E27FC236}">
                <a16:creationId xmlns:a16="http://schemas.microsoft.com/office/drawing/2014/main" xmlns="" id="{631B9492-4448-49B5-B16F-CD9AF4B04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38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:\larryz\papers\BiCE\CameraReady\figures\CategoryExample.png" descr="C:\larryz\papers\BiCE\CameraReady\figures\CategoryExample.png"/>
          <p:cNvPicPr>
            <a:picLocks noChangeAspect="1"/>
          </p:cNvPicPr>
          <p:nvPr/>
        </p:nvPicPr>
        <p:blipFill>
          <a:blip r:embed="rId2">
            <a:extLst/>
          </a:blip>
          <a:srcRect r="45629"/>
          <a:stretch>
            <a:fillRect/>
          </a:stretch>
        </p:blipFill>
        <p:spPr>
          <a:xfrm>
            <a:off x="660598" y="-5755"/>
            <a:ext cx="11683463" cy="97652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How do we describe an image patch?…" descr="How do we describe an image patch?…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8520" y="3960876"/>
            <a:ext cx="10559860" cy="18318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 is…"/>
          <p:cNvSpPr txBox="1">
            <a:spLocks noGrp="1"/>
          </p:cNvSpPr>
          <p:nvPr>
            <p:ph type="title"/>
          </p:nvPr>
        </p:nvSpPr>
        <p:spPr>
          <a:xfrm>
            <a:off x="428831" y="3225800"/>
            <a:ext cx="12147138" cy="330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Designing feature descriptors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252046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75.png" descr="image75.png"/>
          <p:cNvPicPr>
            <a:picLocks noChangeAspect="1"/>
          </p:cNvPicPr>
          <p:nvPr/>
        </p:nvPicPr>
        <p:blipFill>
          <a:blip r:embed="rId2">
            <a:extLst/>
          </a:blip>
          <a:srcRect l="59432" t="68597" r="17896" b="3595"/>
          <a:stretch>
            <a:fillRect/>
          </a:stretch>
        </p:blipFill>
        <p:spPr>
          <a:xfrm>
            <a:off x="7918450" y="5675113"/>
            <a:ext cx="4102088" cy="3076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75.png" descr="image75.png"/>
          <p:cNvPicPr>
            <a:picLocks noChangeAspect="1"/>
          </p:cNvPicPr>
          <p:nvPr/>
        </p:nvPicPr>
        <p:blipFill>
          <a:blip r:embed="rId2">
            <a:extLst/>
          </a:blip>
          <a:srcRect l="39989" t="50807" r="37339" b="21385"/>
          <a:stretch>
            <a:fillRect/>
          </a:stretch>
        </p:blipFill>
        <p:spPr>
          <a:xfrm>
            <a:off x="4591050" y="4265414"/>
            <a:ext cx="4102088" cy="30769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75.png" descr="image75.png"/>
          <p:cNvPicPr>
            <a:picLocks noChangeAspect="1"/>
          </p:cNvPicPr>
          <p:nvPr/>
        </p:nvPicPr>
        <p:blipFill>
          <a:blip r:embed="rId2">
            <a:extLst/>
          </a:blip>
          <a:srcRect l="20687" t="33131" r="56641" b="39060"/>
          <a:stretch>
            <a:fillRect/>
          </a:stretch>
        </p:blipFill>
        <p:spPr>
          <a:xfrm>
            <a:off x="1184919" y="2811164"/>
            <a:ext cx="4102089" cy="3076905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Photometric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Photometric transformations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eometric transform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Geometric transformations</a:t>
            </a:r>
          </a:p>
        </p:txBody>
      </p:sp>
      <p:pic>
        <p:nvPicPr>
          <p:cNvPr id="177" name="featExtract1" descr="featExtract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6747" y="2525606"/>
            <a:ext cx="3090222" cy="41449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featExtract2" descr="featExtract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4740" y="2525606"/>
            <a:ext cx="5179387" cy="4144999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objects will appear at different scales,  translation and rotation"/>
          <p:cNvSpPr txBox="1"/>
          <p:nvPr/>
        </p:nvSpPr>
        <p:spPr>
          <a:xfrm>
            <a:off x="2266534" y="7579036"/>
            <a:ext cx="8471732" cy="1171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914400">
              <a:defRPr sz="3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objects will appear at different scales,  translation and rotation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1264</Words>
  <Application>Microsoft Macintosh PowerPoint</Application>
  <PresentationFormat>Custom</PresentationFormat>
  <Paragraphs>334</Paragraphs>
  <Slides>53</Slides>
  <Notes>1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Avenir Roman</vt:lpstr>
      <vt:lpstr>HanziPen SC Regular</vt:lpstr>
      <vt:lpstr>Helvetica</vt:lpstr>
      <vt:lpstr>Helvetica Light</vt:lpstr>
      <vt:lpstr>Symbol</vt:lpstr>
      <vt:lpstr>Times New Roman</vt:lpstr>
      <vt:lpstr>Trebuchet MS</vt:lpstr>
      <vt:lpstr>Arial</vt:lpstr>
      <vt:lpstr>White</vt:lpstr>
      <vt:lpstr>1_Default Design</vt:lpstr>
      <vt:lpstr>PowerPoint Presentation</vt:lpstr>
      <vt:lpstr>Why do we need feature descriptors?</vt:lpstr>
      <vt:lpstr>PowerPoint Presentation</vt:lpstr>
      <vt:lpstr>Object instance recognition</vt:lpstr>
      <vt:lpstr>Image mosaicing</vt:lpstr>
      <vt:lpstr>PowerPoint Presentation</vt:lpstr>
      <vt:lpstr>Designing feature descriptors</vt:lpstr>
      <vt:lpstr>Photometric transformations</vt:lpstr>
      <vt:lpstr>Geometric transformations</vt:lpstr>
      <vt:lpstr>PowerPoint Presentation</vt:lpstr>
      <vt:lpstr>Image patch</vt:lpstr>
      <vt:lpstr>Tiny Images</vt:lpstr>
      <vt:lpstr>PowerPoint Presentation</vt:lpstr>
      <vt:lpstr>Image patch</vt:lpstr>
      <vt:lpstr>Image patch</vt:lpstr>
      <vt:lpstr>Image gradients</vt:lpstr>
      <vt:lpstr>Image gradients</vt:lpstr>
      <vt:lpstr>Color histogram</vt:lpstr>
      <vt:lpstr>Color histogram</vt:lpstr>
      <vt:lpstr>Color histogram</vt:lpstr>
      <vt:lpstr>Spatial histograms</vt:lpstr>
      <vt:lpstr>Spatial histograms</vt:lpstr>
      <vt:lpstr>Orientation normalization</vt:lpstr>
      <vt:lpstr>HOG descriptor</vt:lpstr>
      <vt:lpstr>HOG</vt:lpstr>
      <vt:lpstr>PowerPoint Presentation</vt:lpstr>
      <vt:lpstr>SIFT</vt:lpstr>
      <vt:lpstr>SIFT (Scale Invariant Feature Transform)</vt:lpstr>
      <vt:lpstr>1. Multi-scale extrema detection</vt:lpstr>
      <vt:lpstr>PowerPoint Presentation</vt:lpstr>
      <vt:lpstr>Scale-space extrema</vt:lpstr>
      <vt:lpstr>2. Keypoint localization</vt:lpstr>
      <vt:lpstr>3. Orientation assignment</vt:lpstr>
      <vt:lpstr>4. Keypoint descriptor</vt:lpstr>
      <vt:lpstr>PowerPoint Presentation</vt:lpstr>
      <vt:lpstr>SURF descriptor</vt:lpstr>
      <vt:lpstr>SURF (‘Speeded’ Up Robust Features)</vt:lpstr>
      <vt:lpstr>SURF (‘Speeded’ Up Robust Features)</vt:lpstr>
      <vt:lpstr>SURF (‘Speeded’ Up Robust Features)</vt:lpstr>
      <vt:lpstr>SURF (‘Speeded’ Up Robust Features)</vt:lpstr>
      <vt:lpstr>PowerPoint Presentation</vt:lpstr>
      <vt:lpstr>GIST descriptor</vt:lpstr>
      <vt:lpstr>GIST</vt:lpstr>
      <vt:lpstr>Gabor Filters (1D examples)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GIST</vt:lpstr>
      <vt:lpstr>GIST</vt:lpstr>
      <vt:lpstr>References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Descriptors</dc:title>
  <dc:creator>igkiou</dc:creator>
  <cp:lastModifiedBy>Yi Fang</cp:lastModifiedBy>
  <cp:revision>37</cp:revision>
  <dcterms:modified xsi:type="dcterms:W3CDTF">2019-09-15T01:04:05Z</dcterms:modified>
</cp:coreProperties>
</file>